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7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924" y="78"/>
      </p:cViewPr>
      <p:guideLst>
        <p:guide orient="horz" pos="2160"/>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5" name="Footer Placeholder 4"/>
          <p:cNvSpPr>
            <a:spLocks noGrp="1"/>
          </p:cNvSpPr>
          <p:nvPr>
            <p:ph type="ftr" sz="quarter" idx="11"/>
          </p:nvPr>
        </p:nvSpPr>
        <p:spPr/>
        <p:txBody>
          <a:bodyPr/>
          <a:lstStyle/>
          <a:p>
            <a:endParaRPr lang="sr-Cyrl-RS"/>
          </a:p>
        </p:txBody>
      </p:sp>
      <p:sp>
        <p:nvSpPr>
          <p:cNvPr id="6" name="Slide Number Placeholder 5"/>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379238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5" name="Footer Placeholder 4"/>
          <p:cNvSpPr>
            <a:spLocks noGrp="1"/>
          </p:cNvSpPr>
          <p:nvPr>
            <p:ph type="ftr" sz="quarter" idx="11"/>
          </p:nvPr>
        </p:nvSpPr>
        <p:spPr/>
        <p:txBody>
          <a:bodyPr/>
          <a:lstStyle/>
          <a:p>
            <a:endParaRPr lang="sr-Cyrl-RS"/>
          </a:p>
        </p:txBody>
      </p:sp>
      <p:sp>
        <p:nvSpPr>
          <p:cNvPr id="6" name="Slide Number Placeholder 5"/>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2042354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5" name="Footer Placeholder 4"/>
          <p:cNvSpPr>
            <a:spLocks noGrp="1"/>
          </p:cNvSpPr>
          <p:nvPr>
            <p:ph type="ftr" sz="quarter" idx="11"/>
          </p:nvPr>
        </p:nvSpPr>
        <p:spPr/>
        <p:txBody>
          <a:bodyPr/>
          <a:lstStyle/>
          <a:p>
            <a:endParaRPr lang="sr-Cyrl-RS"/>
          </a:p>
        </p:txBody>
      </p:sp>
      <p:sp>
        <p:nvSpPr>
          <p:cNvPr id="6" name="Slide Number Placeholder 5"/>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3709006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5" name="Footer Placeholder 4"/>
          <p:cNvSpPr>
            <a:spLocks noGrp="1"/>
          </p:cNvSpPr>
          <p:nvPr>
            <p:ph type="ftr" sz="quarter" idx="11"/>
          </p:nvPr>
        </p:nvSpPr>
        <p:spPr/>
        <p:txBody>
          <a:bodyPr/>
          <a:lstStyle/>
          <a:p>
            <a:endParaRPr lang="sr-Cyrl-RS"/>
          </a:p>
        </p:txBody>
      </p:sp>
      <p:sp>
        <p:nvSpPr>
          <p:cNvPr id="6" name="Slide Number Placeholder 5"/>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2434608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5" name="Footer Placeholder 4"/>
          <p:cNvSpPr>
            <a:spLocks noGrp="1"/>
          </p:cNvSpPr>
          <p:nvPr>
            <p:ph type="ftr" sz="quarter" idx="11"/>
          </p:nvPr>
        </p:nvSpPr>
        <p:spPr/>
        <p:txBody>
          <a:bodyPr/>
          <a:lstStyle/>
          <a:p>
            <a:endParaRPr lang="sr-Cyrl-RS"/>
          </a:p>
        </p:txBody>
      </p:sp>
      <p:sp>
        <p:nvSpPr>
          <p:cNvPr id="6" name="Slide Number Placeholder 5"/>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269888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6" name="Footer Placeholder 5"/>
          <p:cNvSpPr>
            <a:spLocks noGrp="1"/>
          </p:cNvSpPr>
          <p:nvPr>
            <p:ph type="ftr" sz="quarter" idx="11"/>
          </p:nvPr>
        </p:nvSpPr>
        <p:spPr/>
        <p:txBody>
          <a:bodyPr/>
          <a:lstStyle/>
          <a:p>
            <a:endParaRPr lang="sr-Cyrl-RS"/>
          </a:p>
        </p:txBody>
      </p:sp>
      <p:sp>
        <p:nvSpPr>
          <p:cNvPr id="7" name="Slide Number Placeholder 6"/>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1509993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8" name="Footer Placeholder 7"/>
          <p:cNvSpPr>
            <a:spLocks noGrp="1"/>
          </p:cNvSpPr>
          <p:nvPr>
            <p:ph type="ftr" sz="quarter" idx="11"/>
          </p:nvPr>
        </p:nvSpPr>
        <p:spPr/>
        <p:txBody>
          <a:bodyPr/>
          <a:lstStyle/>
          <a:p>
            <a:endParaRPr lang="sr-Cyrl-RS"/>
          </a:p>
        </p:txBody>
      </p:sp>
      <p:sp>
        <p:nvSpPr>
          <p:cNvPr id="9" name="Slide Number Placeholder 8"/>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547922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4" name="Footer Placeholder 3"/>
          <p:cNvSpPr>
            <a:spLocks noGrp="1"/>
          </p:cNvSpPr>
          <p:nvPr>
            <p:ph type="ftr" sz="quarter" idx="11"/>
          </p:nvPr>
        </p:nvSpPr>
        <p:spPr/>
        <p:txBody>
          <a:bodyPr/>
          <a:lstStyle/>
          <a:p>
            <a:endParaRPr lang="sr-Cyrl-RS"/>
          </a:p>
        </p:txBody>
      </p:sp>
      <p:sp>
        <p:nvSpPr>
          <p:cNvPr id="5" name="Slide Number Placeholder 4"/>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3742319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3" name="Footer Placeholder 2"/>
          <p:cNvSpPr>
            <a:spLocks noGrp="1"/>
          </p:cNvSpPr>
          <p:nvPr>
            <p:ph type="ftr" sz="quarter" idx="11"/>
          </p:nvPr>
        </p:nvSpPr>
        <p:spPr/>
        <p:txBody>
          <a:bodyPr/>
          <a:lstStyle/>
          <a:p>
            <a:endParaRPr lang="sr-Cyrl-RS"/>
          </a:p>
        </p:txBody>
      </p:sp>
      <p:sp>
        <p:nvSpPr>
          <p:cNvPr id="4" name="Slide Number Placeholder 3"/>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3626602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6" name="Footer Placeholder 5"/>
          <p:cNvSpPr>
            <a:spLocks noGrp="1"/>
          </p:cNvSpPr>
          <p:nvPr>
            <p:ph type="ftr" sz="quarter" idx="11"/>
          </p:nvPr>
        </p:nvSpPr>
        <p:spPr/>
        <p:txBody>
          <a:bodyPr/>
          <a:lstStyle/>
          <a:p>
            <a:endParaRPr lang="sr-Cyrl-RS"/>
          </a:p>
        </p:txBody>
      </p:sp>
      <p:sp>
        <p:nvSpPr>
          <p:cNvPr id="7" name="Slide Number Placeholder 6"/>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3295979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E92814-BCCC-4FD4-BB31-939BDAD89F22}" type="datetimeFigureOut">
              <a:rPr lang="sr-Cyrl-RS" smtClean="0"/>
              <a:t>25.06.2026.</a:t>
            </a:fld>
            <a:endParaRPr lang="sr-Cyrl-RS"/>
          </a:p>
        </p:txBody>
      </p:sp>
      <p:sp>
        <p:nvSpPr>
          <p:cNvPr id="6" name="Footer Placeholder 5"/>
          <p:cNvSpPr>
            <a:spLocks noGrp="1"/>
          </p:cNvSpPr>
          <p:nvPr>
            <p:ph type="ftr" sz="quarter" idx="11"/>
          </p:nvPr>
        </p:nvSpPr>
        <p:spPr/>
        <p:txBody>
          <a:bodyPr/>
          <a:lstStyle/>
          <a:p>
            <a:endParaRPr lang="sr-Cyrl-RS"/>
          </a:p>
        </p:txBody>
      </p:sp>
      <p:sp>
        <p:nvSpPr>
          <p:cNvPr id="7" name="Slide Number Placeholder 6"/>
          <p:cNvSpPr>
            <a:spLocks noGrp="1"/>
          </p:cNvSpPr>
          <p:nvPr>
            <p:ph type="sldNum" sz="quarter" idx="12"/>
          </p:nvPr>
        </p:nvSpPr>
        <p:spPr/>
        <p:txBody>
          <a:bodyPr/>
          <a:lstStyle/>
          <a:p>
            <a:fld id="{A9EBFED2-3BC8-48CF-A544-30C3ACD9CB0B}" type="slidenum">
              <a:rPr lang="sr-Cyrl-RS" smtClean="0"/>
              <a:t>‹#›</a:t>
            </a:fld>
            <a:endParaRPr lang="sr-Cyrl-RS"/>
          </a:p>
        </p:txBody>
      </p:sp>
    </p:spTree>
    <p:extLst>
      <p:ext uri="{BB962C8B-B14F-4D97-AF65-F5344CB8AC3E}">
        <p14:creationId xmlns:p14="http://schemas.microsoft.com/office/powerpoint/2010/main" val="225181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92814-BCCC-4FD4-BB31-939BDAD89F22}" type="datetimeFigureOut">
              <a:rPr lang="sr-Cyrl-RS" smtClean="0"/>
              <a:t>25.06.2026.</a:t>
            </a:fld>
            <a:endParaRPr lang="sr-Cyrl-R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Cyrl-R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EBFED2-3BC8-48CF-A544-30C3ACD9CB0B}" type="slidenum">
              <a:rPr lang="sr-Cyrl-RS" smtClean="0"/>
              <a:t>‹#›</a:t>
            </a:fld>
            <a:endParaRPr lang="sr-Cyrl-RS"/>
          </a:p>
        </p:txBody>
      </p:sp>
    </p:spTree>
    <p:extLst>
      <p:ext uri="{BB962C8B-B14F-4D97-AF65-F5344CB8AC3E}">
        <p14:creationId xmlns:p14="http://schemas.microsoft.com/office/powerpoint/2010/main" val="649718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jfif"/><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199E87-11D6-4DE3-932D-E56E353048DB}"/>
              </a:ext>
            </a:extLst>
          </p:cNvPr>
          <p:cNvPicPr>
            <a:picLocks noChangeAspect="1"/>
          </p:cNvPicPr>
          <p:nvPr/>
        </p:nvPicPr>
        <p:blipFill rotWithShape="1">
          <a:blip r:embed="rId2">
            <a:extLst>
              <a:ext uri="{28A0092B-C50C-407E-A947-70E740481C1C}">
                <a14:useLocalDpi xmlns:a14="http://schemas.microsoft.com/office/drawing/2010/main" val="0"/>
              </a:ext>
            </a:extLst>
          </a:blip>
          <a:srcRect l="3295" r="17829"/>
          <a:stretch/>
        </p:blipFill>
        <p:spPr>
          <a:xfrm>
            <a:off x="0" y="0"/>
            <a:ext cx="10200444" cy="6858000"/>
          </a:xfrm>
          <a:prstGeom prst="rect">
            <a:avLst/>
          </a:prstGeom>
        </p:spPr>
      </p:pic>
      <p:sp>
        <p:nvSpPr>
          <p:cNvPr id="2" name="Title 1">
            <a:extLst>
              <a:ext uri="{FF2B5EF4-FFF2-40B4-BE49-F238E27FC236}">
                <a16:creationId xmlns:a16="http://schemas.microsoft.com/office/drawing/2014/main" id="{DFCB1A98-78DC-4766-8DAD-F0DC9C2A90E7}"/>
              </a:ext>
            </a:extLst>
          </p:cNvPr>
          <p:cNvSpPr>
            <a:spLocks noGrp="1"/>
          </p:cNvSpPr>
          <p:nvPr>
            <p:ph type="ctrTitle"/>
          </p:nvPr>
        </p:nvSpPr>
        <p:spPr>
          <a:xfrm>
            <a:off x="1065363" y="2354995"/>
            <a:ext cx="7772400" cy="1801933"/>
          </a:xfrm>
          <a:solidFill>
            <a:schemeClr val="bg1">
              <a:alpha val="28000"/>
            </a:schemeClr>
          </a:solidFill>
        </p:spPr>
        <p:txBody>
          <a:bodyPr/>
          <a:lstStyle/>
          <a:p>
            <a:r>
              <a:rPr lang="sr-Cyrl-RS" dirty="0">
                <a:solidFill>
                  <a:schemeClr val="bg1"/>
                </a:solidFill>
                <a:effectLst>
                  <a:outerShdw blurRad="38100" dist="38100" dir="2700000" algn="tl">
                    <a:srgbClr val="000000">
                      <a:alpha val="43137"/>
                    </a:srgbClr>
                  </a:outerShdw>
                </a:effectLst>
              </a:rPr>
              <a:t>Календар живота, фосили</a:t>
            </a:r>
          </a:p>
        </p:txBody>
      </p:sp>
      <p:sp>
        <p:nvSpPr>
          <p:cNvPr id="3" name="TextBox 2">
            <a:extLst>
              <a:ext uri="{FF2B5EF4-FFF2-40B4-BE49-F238E27FC236}">
                <a16:creationId xmlns:a16="http://schemas.microsoft.com/office/drawing/2014/main" id="{F250563D-FE4E-4C41-ABE1-BE4995F08893}"/>
              </a:ext>
            </a:extLst>
          </p:cNvPr>
          <p:cNvSpPr txBox="1"/>
          <p:nvPr/>
        </p:nvSpPr>
        <p:spPr>
          <a:xfrm>
            <a:off x="7142672" y="6081623"/>
            <a:ext cx="2648309" cy="369332"/>
          </a:xfrm>
          <a:prstGeom prst="rect">
            <a:avLst/>
          </a:prstGeom>
          <a:solidFill>
            <a:schemeClr val="bg1">
              <a:alpha val="42000"/>
            </a:schemeClr>
          </a:solidFill>
        </p:spPr>
        <p:txBody>
          <a:bodyPr wrap="square" rtlCol="0">
            <a:spAutoFit/>
          </a:bodyPr>
          <a:lstStyle/>
          <a:p>
            <a:r>
              <a:rPr lang="sr-Latn-RS" i="1" dirty="0">
                <a:solidFill>
                  <a:schemeClr val="bg1"/>
                </a:solidFill>
                <a:effectLst>
                  <a:outerShdw blurRad="38100" dist="38100" dir="2700000" algn="tl">
                    <a:srgbClr val="000000">
                      <a:alpha val="43137"/>
                    </a:srgbClr>
                  </a:outerShdw>
                </a:effectLst>
              </a:rPr>
              <a:t>www.evolucijaznanja.com</a:t>
            </a:r>
            <a:endParaRPr lang="sr-Cyrl-RS"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171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9BDEE-214A-4B16-B138-8A5082BAFB77}"/>
              </a:ext>
            </a:extLst>
          </p:cNvPr>
          <p:cNvSpPr>
            <a:spLocks noGrp="1"/>
          </p:cNvSpPr>
          <p:nvPr>
            <p:ph type="title"/>
          </p:nvPr>
        </p:nvSpPr>
        <p:spPr/>
        <p:txBody>
          <a:bodyPr/>
          <a:lstStyle/>
          <a:p>
            <a:endParaRPr lang="sr-Cyrl-RS"/>
          </a:p>
        </p:txBody>
      </p:sp>
      <p:pic>
        <p:nvPicPr>
          <p:cNvPr id="5" name="Content Placeholder 4">
            <a:extLst>
              <a:ext uri="{FF2B5EF4-FFF2-40B4-BE49-F238E27FC236}">
                <a16:creationId xmlns:a16="http://schemas.microsoft.com/office/drawing/2014/main" id="{9C071D15-6D1E-4C60-A9E4-E9D5FD7EF6D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1045"/>
          <a:stretch/>
        </p:blipFill>
        <p:spPr>
          <a:xfrm>
            <a:off x="0" y="0"/>
            <a:ext cx="9144000" cy="6858000"/>
          </a:xfrm>
        </p:spPr>
      </p:pic>
      <p:sp>
        <p:nvSpPr>
          <p:cNvPr id="6" name="TextBox 5">
            <a:extLst>
              <a:ext uri="{FF2B5EF4-FFF2-40B4-BE49-F238E27FC236}">
                <a16:creationId xmlns:a16="http://schemas.microsoft.com/office/drawing/2014/main" id="{229FB2CE-7A6D-491D-B7D2-E7FF5C8F768F}"/>
              </a:ext>
            </a:extLst>
          </p:cNvPr>
          <p:cNvSpPr txBox="1"/>
          <p:nvPr/>
        </p:nvSpPr>
        <p:spPr>
          <a:xfrm>
            <a:off x="345057" y="284672"/>
            <a:ext cx="4028535" cy="584775"/>
          </a:xfrm>
          <a:prstGeom prst="rect">
            <a:avLst/>
          </a:prstGeom>
          <a:noFill/>
        </p:spPr>
        <p:txBody>
          <a:bodyPr wrap="square" rtlCol="0">
            <a:spAutoFit/>
          </a:bodyPr>
          <a:lstStyle/>
          <a:p>
            <a:r>
              <a:rPr lang="sr-Cyrl-RS" sz="3200" dirty="0">
                <a:solidFill>
                  <a:schemeClr val="bg1"/>
                </a:solidFill>
              </a:rPr>
              <a:t>ХВАЛА НА ПАЖЊИ!</a:t>
            </a:r>
          </a:p>
        </p:txBody>
      </p:sp>
    </p:spTree>
    <p:extLst>
      <p:ext uri="{BB962C8B-B14F-4D97-AF65-F5344CB8AC3E}">
        <p14:creationId xmlns:p14="http://schemas.microsoft.com/office/powerpoint/2010/main" val="2796669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14A9B-6929-49CA-A0AE-08A8E255E3AB}"/>
              </a:ext>
            </a:extLst>
          </p:cNvPr>
          <p:cNvSpPr>
            <a:spLocks noGrp="1"/>
          </p:cNvSpPr>
          <p:nvPr>
            <p:ph type="title"/>
          </p:nvPr>
        </p:nvSpPr>
        <p:spPr/>
        <p:txBody>
          <a:bodyPr/>
          <a:lstStyle/>
          <a:p>
            <a:endParaRPr lang="sr-Cyrl-RS"/>
          </a:p>
        </p:txBody>
      </p:sp>
      <p:sp>
        <p:nvSpPr>
          <p:cNvPr id="3" name="Content Placeholder 2">
            <a:extLst>
              <a:ext uri="{FF2B5EF4-FFF2-40B4-BE49-F238E27FC236}">
                <a16:creationId xmlns:a16="http://schemas.microsoft.com/office/drawing/2014/main" id="{7ED6AE9A-026E-45A2-9CB4-A948F63018F0}"/>
              </a:ext>
            </a:extLst>
          </p:cNvPr>
          <p:cNvSpPr>
            <a:spLocks noGrp="1"/>
          </p:cNvSpPr>
          <p:nvPr>
            <p:ph idx="1"/>
          </p:nvPr>
        </p:nvSpPr>
        <p:spPr/>
        <p:txBody>
          <a:bodyPr/>
          <a:lstStyle/>
          <a:p>
            <a:r>
              <a:rPr lang="ru-RU" b="1" u="none" strike="noStrike" dirty="0">
                <a:effectLst/>
                <a:latin typeface="Google Sans"/>
              </a:rPr>
              <a:t>Геолошка временска скала</a:t>
            </a:r>
            <a:r>
              <a:rPr lang="ru-RU" dirty="0"/>
              <a:t> је систем хронолошког мерења који повезује геолошке слојеве са временом. Историја Земље, стара око 4.54 милијарди година, подељена је на мање временске јединице на основу фосилних остатака и промена у живом свету: </a:t>
            </a:r>
            <a:r>
              <a:rPr lang="ru-RU" b="1" u="none" strike="noStrike" dirty="0">
                <a:effectLst/>
                <a:latin typeface="Google Sans"/>
              </a:rPr>
              <a:t>еоне</a:t>
            </a:r>
            <a:r>
              <a:rPr lang="ru-RU" dirty="0"/>
              <a:t>, </a:t>
            </a:r>
            <a:r>
              <a:rPr lang="ru-RU" b="1" u="none" strike="noStrike" dirty="0">
                <a:effectLst/>
                <a:latin typeface="Google Sans"/>
              </a:rPr>
              <a:t>ере</a:t>
            </a:r>
            <a:r>
              <a:rPr lang="ru-RU" dirty="0"/>
              <a:t>, </a:t>
            </a:r>
            <a:r>
              <a:rPr lang="ru-RU" b="1" u="none" strike="noStrike" dirty="0">
                <a:effectLst/>
                <a:latin typeface="Google Sans"/>
              </a:rPr>
              <a:t>периоде</a:t>
            </a:r>
            <a:r>
              <a:rPr lang="ru-RU" dirty="0"/>
              <a:t> и </a:t>
            </a:r>
            <a:r>
              <a:rPr lang="ru-RU" b="1" u="none" strike="noStrike" dirty="0">
                <a:effectLst/>
                <a:latin typeface="Google Sans"/>
              </a:rPr>
              <a:t>епохе</a:t>
            </a:r>
            <a:r>
              <a:rPr lang="ru-RU" dirty="0"/>
              <a:t>.</a:t>
            </a:r>
          </a:p>
          <a:p>
            <a:pPr marL="0" indent="0">
              <a:buNone/>
            </a:pPr>
            <a:endParaRPr lang="sr-Cyrl-RS" dirty="0"/>
          </a:p>
        </p:txBody>
      </p:sp>
    </p:spTree>
    <p:extLst>
      <p:ext uri="{BB962C8B-B14F-4D97-AF65-F5344CB8AC3E}">
        <p14:creationId xmlns:p14="http://schemas.microsoft.com/office/powerpoint/2010/main" val="2204445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F2E2E-37CA-414A-82FD-43B2AAE5C1D3}"/>
              </a:ext>
            </a:extLst>
          </p:cNvPr>
          <p:cNvSpPr>
            <a:spLocks noGrp="1"/>
          </p:cNvSpPr>
          <p:nvPr>
            <p:ph type="title"/>
          </p:nvPr>
        </p:nvSpPr>
        <p:spPr/>
        <p:txBody>
          <a:bodyPr/>
          <a:lstStyle/>
          <a:p>
            <a:endParaRPr lang="sr-Cyrl-RS"/>
          </a:p>
        </p:txBody>
      </p:sp>
      <p:pic>
        <p:nvPicPr>
          <p:cNvPr id="5" name="Content Placeholder 4">
            <a:extLst>
              <a:ext uri="{FF2B5EF4-FFF2-40B4-BE49-F238E27FC236}">
                <a16:creationId xmlns:a16="http://schemas.microsoft.com/office/drawing/2014/main" id="{5F69C6C0-5D4F-4E74-BC3E-BD5417B317C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902" y="80872"/>
            <a:ext cx="3376531" cy="6777127"/>
          </a:xfrm>
        </p:spPr>
      </p:pic>
      <p:sp>
        <p:nvSpPr>
          <p:cNvPr id="7" name="TextBox 6">
            <a:extLst>
              <a:ext uri="{FF2B5EF4-FFF2-40B4-BE49-F238E27FC236}">
                <a16:creationId xmlns:a16="http://schemas.microsoft.com/office/drawing/2014/main" id="{EA5F7FE4-8B97-4C15-9CF1-894D94FEFD57}"/>
              </a:ext>
            </a:extLst>
          </p:cNvPr>
          <p:cNvSpPr txBox="1"/>
          <p:nvPr/>
        </p:nvSpPr>
        <p:spPr>
          <a:xfrm>
            <a:off x="3786996" y="80872"/>
            <a:ext cx="5193102" cy="6924973"/>
          </a:xfrm>
          <a:prstGeom prst="rect">
            <a:avLst/>
          </a:prstGeom>
          <a:noFill/>
        </p:spPr>
        <p:txBody>
          <a:bodyPr wrap="square">
            <a:spAutoFit/>
          </a:bodyPr>
          <a:lstStyle/>
          <a:p>
            <a:r>
              <a:rPr lang="ru-RU" sz="1200" b="1" dirty="0">
                <a:latin typeface="Google Sans"/>
              </a:rPr>
              <a:t>1. Прекамбријум (Најстарији еони)</a:t>
            </a:r>
          </a:p>
          <a:p>
            <a:r>
              <a:rPr lang="ru-RU" sz="1200" dirty="0">
                <a:latin typeface="Google Sans"/>
              </a:rPr>
              <a:t>Обухвата око 88% Земљине историје, од њеног настанка до појаве сложених организама.</a:t>
            </a:r>
          </a:p>
          <a:p>
            <a:pPr>
              <a:buFont typeface="Arial" panose="020B0604020202020204" pitchFamily="34" charset="0"/>
              <a:buChar char="•"/>
            </a:pPr>
            <a:r>
              <a:rPr lang="ru-RU" sz="1200" b="1">
                <a:latin typeface="Google Sans"/>
              </a:rPr>
              <a:t>Хадаик</a:t>
            </a:r>
            <a:r>
              <a:rPr lang="ru-RU" sz="1200">
                <a:latin typeface="Google Sans"/>
              </a:rPr>
              <a:t> </a:t>
            </a:r>
            <a:r>
              <a:rPr lang="ru-RU" sz="1200" dirty="0">
                <a:latin typeface="Google Sans"/>
              </a:rPr>
              <a:t>(4.6 - 4.0 милијарди година): Време формирања Земље, хлађења коре и стварања океана.</a:t>
            </a:r>
          </a:p>
          <a:p>
            <a:pPr>
              <a:buFont typeface="Arial" panose="020B0604020202020204" pitchFamily="34" charset="0"/>
              <a:buChar char="•"/>
            </a:pPr>
            <a:r>
              <a:rPr lang="ru-RU" sz="1200" b="1" dirty="0">
                <a:latin typeface="Google Sans"/>
              </a:rPr>
              <a:t>Археик</a:t>
            </a:r>
            <a:r>
              <a:rPr lang="ru-RU" sz="1200" dirty="0">
                <a:latin typeface="Google Sans"/>
              </a:rPr>
              <a:t> (4.0 - 2.5 милијарди година): Појава првих једноћелијских организама.</a:t>
            </a:r>
          </a:p>
          <a:p>
            <a:pPr>
              <a:buFont typeface="Arial" panose="020B0604020202020204" pitchFamily="34" charset="0"/>
              <a:buChar char="•"/>
            </a:pPr>
            <a:r>
              <a:rPr lang="ru-RU" sz="1200" b="1" dirty="0">
                <a:latin typeface="Google Sans"/>
              </a:rPr>
              <a:t>Протерозоик</a:t>
            </a:r>
            <a:r>
              <a:rPr lang="ru-RU" sz="1200" dirty="0">
                <a:latin typeface="Google Sans"/>
              </a:rPr>
              <a:t> (2.5 милијарди - 541 милиона година): Појава вишећелијских организама и првих кисеоничних фотосинтетичара.</a:t>
            </a:r>
          </a:p>
          <a:p>
            <a:r>
              <a:rPr lang="ru-RU" sz="1200" b="1" dirty="0">
                <a:latin typeface="Google Sans"/>
              </a:rPr>
              <a:t>2. Фанерозоик (Еон видљивог живота)</a:t>
            </a:r>
          </a:p>
          <a:p>
            <a:r>
              <a:rPr lang="ru-RU" sz="1200" dirty="0">
                <a:latin typeface="Google Sans"/>
              </a:rPr>
              <a:t>Почео је пре око 541 милион година и траје данас. Дели се на три ере:</a:t>
            </a:r>
          </a:p>
          <a:p>
            <a:r>
              <a:rPr lang="ru-RU" sz="1200" b="1" dirty="0">
                <a:latin typeface="Google Sans"/>
              </a:rPr>
              <a:t>А. Палеозоик (Ера старог живота)</a:t>
            </a:r>
            <a:endParaRPr lang="ru-RU" sz="1200" dirty="0">
              <a:latin typeface="Google Sans"/>
            </a:endParaRPr>
          </a:p>
          <a:p>
            <a:pPr>
              <a:buFont typeface="Arial" panose="020B0604020202020204" pitchFamily="34" charset="0"/>
              <a:buChar char="•"/>
            </a:pPr>
            <a:r>
              <a:rPr lang="ru-RU" sz="1200" b="1" dirty="0">
                <a:latin typeface="Google Sans"/>
              </a:rPr>
              <a:t>Камбријум</a:t>
            </a:r>
            <a:r>
              <a:rPr lang="ru-RU" sz="1200" dirty="0">
                <a:latin typeface="Google Sans"/>
              </a:rPr>
              <a:t> (541 - 485 милиона година): "Камбријумска експлозија" - нагли развој свих главних група морских животиња.</a:t>
            </a:r>
          </a:p>
          <a:p>
            <a:pPr>
              <a:buFont typeface="Arial" panose="020B0604020202020204" pitchFamily="34" charset="0"/>
              <a:buChar char="•"/>
            </a:pPr>
            <a:r>
              <a:rPr lang="ru-RU" sz="1200" b="1" dirty="0">
                <a:latin typeface="Google Sans"/>
              </a:rPr>
              <a:t>Ордовицијум</a:t>
            </a:r>
            <a:r>
              <a:rPr lang="ru-RU" sz="1200" dirty="0">
                <a:latin typeface="Google Sans"/>
              </a:rPr>
              <a:t> (485 - 443 милиона година): Прве примитивне рибе и почетак колонизације копна.</a:t>
            </a:r>
          </a:p>
          <a:p>
            <a:pPr>
              <a:buFont typeface="Arial" panose="020B0604020202020204" pitchFamily="34" charset="0"/>
              <a:buChar char="•"/>
            </a:pPr>
            <a:r>
              <a:rPr lang="ru-RU" sz="1200" b="1" dirty="0">
                <a:latin typeface="Google Sans"/>
              </a:rPr>
              <a:t>Силур</a:t>
            </a:r>
            <a:r>
              <a:rPr lang="ru-RU" sz="1200" dirty="0">
                <a:latin typeface="Google Sans"/>
              </a:rPr>
              <a:t> (443 - 419 милиона година): Развој првих биљака на копну.</a:t>
            </a:r>
          </a:p>
          <a:p>
            <a:pPr>
              <a:buFont typeface="Arial" panose="020B0604020202020204" pitchFamily="34" charset="0"/>
              <a:buChar char="•"/>
            </a:pPr>
            <a:r>
              <a:rPr lang="ru-RU" sz="1200" b="1" dirty="0">
                <a:latin typeface="Google Sans"/>
              </a:rPr>
              <a:t>Девон</a:t>
            </a:r>
            <a:r>
              <a:rPr lang="ru-RU" sz="1200" dirty="0">
                <a:latin typeface="Google Sans"/>
              </a:rPr>
              <a:t> (419 - 359 милиона година): Време риба; први водоземци и инсекти.</a:t>
            </a:r>
          </a:p>
          <a:p>
            <a:pPr>
              <a:buFont typeface="Arial" panose="020B0604020202020204" pitchFamily="34" charset="0"/>
              <a:buChar char="•"/>
            </a:pPr>
            <a:r>
              <a:rPr lang="ru-RU" sz="1200" b="1" dirty="0">
                <a:latin typeface="Google Sans"/>
              </a:rPr>
              <a:t>Карбон</a:t>
            </a:r>
            <a:r>
              <a:rPr lang="ru-RU" sz="1200" dirty="0">
                <a:latin typeface="Google Sans"/>
              </a:rPr>
              <a:t> (359 - 298 милиона година): Бујне шуме које су формирале данашња лежишта угља; први гмизавци.</a:t>
            </a:r>
          </a:p>
          <a:p>
            <a:pPr>
              <a:buFont typeface="Arial" panose="020B0604020202020204" pitchFamily="34" charset="0"/>
              <a:buChar char="•"/>
            </a:pPr>
            <a:r>
              <a:rPr lang="ru-RU" sz="1200" b="1" dirty="0">
                <a:latin typeface="Google Sans"/>
              </a:rPr>
              <a:t>Перм</a:t>
            </a:r>
            <a:r>
              <a:rPr lang="ru-RU" sz="1200" dirty="0">
                <a:latin typeface="Google Sans"/>
              </a:rPr>
              <a:t> (298 - 252 милиона година): Формирање суперконтинента Пангее; завршава се највећим масовним изумирањем у историји (нестало је око 96% морских врста).</a:t>
            </a:r>
          </a:p>
          <a:p>
            <a:r>
              <a:rPr lang="ru-RU" sz="1200" b="1" dirty="0">
                <a:latin typeface="Google Sans"/>
              </a:rPr>
              <a:t>Б. Мезозоик (Ера средњег живота / "Доба диносауруса")</a:t>
            </a:r>
            <a:endParaRPr lang="ru-RU" sz="1200" dirty="0">
              <a:latin typeface="Google Sans"/>
            </a:endParaRPr>
          </a:p>
          <a:p>
            <a:pPr>
              <a:buFont typeface="Arial" panose="020B0604020202020204" pitchFamily="34" charset="0"/>
              <a:buChar char="•"/>
            </a:pPr>
            <a:r>
              <a:rPr lang="ru-RU" sz="1200" b="1" dirty="0">
                <a:latin typeface="Google Sans"/>
              </a:rPr>
              <a:t>Тријас</a:t>
            </a:r>
            <a:r>
              <a:rPr lang="ru-RU" sz="1200" dirty="0">
                <a:latin typeface="Google Sans"/>
              </a:rPr>
              <a:t> (252 - 201 милиона година): Појава првих диносауруса и сисара.</a:t>
            </a:r>
          </a:p>
          <a:p>
            <a:pPr>
              <a:buFont typeface="Arial" panose="020B0604020202020204" pitchFamily="34" charset="0"/>
              <a:buChar char="•"/>
            </a:pPr>
            <a:r>
              <a:rPr lang="ru-RU" sz="1200" b="1" dirty="0">
                <a:latin typeface="Google Sans"/>
              </a:rPr>
              <a:t>Јура</a:t>
            </a:r>
            <a:r>
              <a:rPr lang="ru-RU" sz="1200" dirty="0">
                <a:latin typeface="Google Sans"/>
              </a:rPr>
              <a:t> (201 - 145 милиона година): Диносауруси доминирају; појава првих птица.</a:t>
            </a:r>
          </a:p>
          <a:p>
            <a:pPr>
              <a:buFont typeface="Arial" panose="020B0604020202020204" pitchFamily="34" charset="0"/>
              <a:buChar char="•"/>
            </a:pPr>
            <a:r>
              <a:rPr lang="ru-RU" sz="1200" b="1" dirty="0">
                <a:latin typeface="Google Sans"/>
              </a:rPr>
              <a:t>Креда</a:t>
            </a:r>
            <a:r>
              <a:rPr lang="ru-RU" sz="1200" dirty="0">
                <a:latin typeface="Google Sans"/>
              </a:rPr>
              <a:t> (145 - 66 милиона година): Развој цветница; завршава се ударом астероида (кратер Чиксулуб) који је изазвао изумирање диносауруса.</a:t>
            </a:r>
          </a:p>
          <a:p>
            <a:r>
              <a:rPr lang="ru-RU" sz="1200" b="1" dirty="0">
                <a:latin typeface="Google Sans"/>
              </a:rPr>
              <a:t>В. Кенозоик (Ера новог живота / "Доба сисара")</a:t>
            </a:r>
            <a:endParaRPr lang="ru-RU" sz="1200" dirty="0">
              <a:latin typeface="Google Sans"/>
            </a:endParaRPr>
          </a:p>
          <a:p>
            <a:pPr>
              <a:buFont typeface="Arial" panose="020B0604020202020204" pitchFamily="34" charset="0"/>
              <a:buChar char="•"/>
            </a:pPr>
            <a:r>
              <a:rPr lang="ru-RU" sz="1200" b="1" dirty="0">
                <a:latin typeface="Google Sans"/>
              </a:rPr>
              <a:t>Палеоген</a:t>
            </a:r>
            <a:r>
              <a:rPr lang="ru-RU" sz="1200" dirty="0">
                <a:latin typeface="Google Sans"/>
              </a:rPr>
              <a:t> (66 - 23 милиона година): Након изумирања диносауруса, сисари се брзо развијају.</a:t>
            </a:r>
          </a:p>
          <a:p>
            <a:pPr>
              <a:buFont typeface="Arial" panose="020B0604020202020204" pitchFamily="34" charset="0"/>
              <a:buChar char="•"/>
            </a:pPr>
            <a:r>
              <a:rPr lang="ru-RU" sz="1200" b="1" dirty="0">
                <a:latin typeface="Google Sans"/>
              </a:rPr>
              <a:t>Неоген</a:t>
            </a:r>
            <a:r>
              <a:rPr lang="ru-RU" sz="1200" dirty="0">
                <a:latin typeface="Google Sans"/>
              </a:rPr>
              <a:t> (23 - 2.58 милиона година): Развој предака човека (</a:t>
            </a:r>
            <a:r>
              <a:rPr lang="ru-RU" sz="1200" i="1" dirty="0">
                <a:latin typeface="Google Sans"/>
              </a:rPr>
              <a:t>Australopithecus</a:t>
            </a:r>
            <a:r>
              <a:rPr lang="ru-RU" sz="1200" dirty="0">
                <a:latin typeface="Google Sans"/>
              </a:rPr>
              <a:t>); клима се хлади.</a:t>
            </a:r>
          </a:p>
          <a:p>
            <a:pPr>
              <a:buFont typeface="Arial" panose="020B0604020202020204" pitchFamily="34" charset="0"/>
              <a:buChar char="•"/>
            </a:pPr>
            <a:r>
              <a:rPr lang="ru-RU" sz="1200" b="1" dirty="0">
                <a:latin typeface="Google Sans"/>
              </a:rPr>
              <a:t>Квартар</a:t>
            </a:r>
            <a:r>
              <a:rPr lang="ru-RU" sz="1200" dirty="0">
                <a:latin typeface="Google Sans"/>
              </a:rPr>
              <a:t> (2.58 милиона година - данас): Садржи две епохе: плеистоцен (доба ледених доба) и холоцен (последњих 11.700 година), у ком се развила људска цивилизација. </a:t>
            </a:r>
          </a:p>
        </p:txBody>
      </p:sp>
    </p:spTree>
    <p:extLst>
      <p:ext uri="{BB962C8B-B14F-4D97-AF65-F5344CB8AC3E}">
        <p14:creationId xmlns:p14="http://schemas.microsoft.com/office/powerpoint/2010/main" val="1536623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B3F13-BC60-4EF2-9173-19ECD7668151}"/>
              </a:ext>
            </a:extLst>
          </p:cNvPr>
          <p:cNvSpPr>
            <a:spLocks noGrp="1"/>
          </p:cNvSpPr>
          <p:nvPr>
            <p:ph type="title"/>
          </p:nvPr>
        </p:nvSpPr>
        <p:spPr/>
        <p:txBody>
          <a:bodyPr/>
          <a:lstStyle/>
          <a:p>
            <a:endParaRPr lang="sr-Cyrl-RS"/>
          </a:p>
        </p:txBody>
      </p:sp>
      <p:sp>
        <p:nvSpPr>
          <p:cNvPr id="3" name="Content Placeholder 2">
            <a:extLst>
              <a:ext uri="{FF2B5EF4-FFF2-40B4-BE49-F238E27FC236}">
                <a16:creationId xmlns:a16="http://schemas.microsoft.com/office/drawing/2014/main" id="{39678441-C603-4770-9CDE-C8C52035C046}"/>
              </a:ext>
            </a:extLst>
          </p:cNvPr>
          <p:cNvSpPr>
            <a:spLocks noGrp="1"/>
          </p:cNvSpPr>
          <p:nvPr>
            <p:ph idx="1"/>
          </p:nvPr>
        </p:nvSpPr>
        <p:spPr>
          <a:xfrm>
            <a:off x="525132" y="365126"/>
            <a:ext cx="7990217" cy="4351338"/>
          </a:xfrm>
        </p:spPr>
        <p:txBody>
          <a:bodyPr>
            <a:normAutofit/>
          </a:bodyPr>
          <a:lstStyle/>
          <a:p>
            <a:r>
              <a:rPr lang="ru-RU" sz="2000" b="1" u="none" strike="noStrike" dirty="0">
                <a:effectLst/>
                <a:latin typeface="+mj-lt"/>
              </a:rPr>
              <a:t>Фосили</a:t>
            </a:r>
            <a:r>
              <a:rPr lang="ru-RU" sz="2000" dirty="0">
                <a:latin typeface="+mj-lt"/>
              </a:rPr>
              <a:t> су очувани остаци изумрлих организама (кости, зуби, оклопи), њихови трагови или отисци из геолошке прошлости, очврснули у стенама и седиментима. Они су кључни докази за проучавање еволуције, историје живота и климатских промена на Земљи. </a:t>
            </a:r>
            <a:endParaRPr lang="sr-Cyrl-RS" sz="2000" dirty="0">
              <a:latin typeface="+mj-lt"/>
            </a:endParaRPr>
          </a:p>
        </p:txBody>
      </p:sp>
      <p:pic>
        <p:nvPicPr>
          <p:cNvPr id="5" name="Picture 4">
            <a:extLst>
              <a:ext uri="{FF2B5EF4-FFF2-40B4-BE49-F238E27FC236}">
                <a16:creationId xmlns:a16="http://schemas.microsoft.com/office/drawing/2014/main" id="{1F4B2D40-29CB-4D2A-AB6E-B023F3FCF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3" y="1849200"/>
            <a:ext cx="4572000" cy="2571750"/>
          </a:xfrm>
          <a:prstGeom prst="rect">
            <a:avLst/>
          </a:prstGeom>
        </p:spPr>
      </p:pic>
      <p:pic>
        <p:nvPicPr>
          <p:cNvPr id="7" name="Picture 6">
            <a:extLst>
              <a:ext uri="{FF2B5EF4-FFF2-40B4-BE49-F238E27FC236}">
                <a16:creationId xmlns:a16="http://schemas.microsoft.com/office/drawing/2014/main" id="{54ABECEF-9031-4A9D-ACCC-D7F41DE12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0313" y="1849200"/>
            <a:ext cx="3819431" cy="2571750"/>
          </a:xfrm>
          <a:prstGeom prst="rect">
            <a:avLst/>
          </a:prstGeom>
        </p:spPr>
      </p:pic>
      <p:pic>
        <p:nvPicPr>
          <p:cNvPr id="9" name="Picture 8">
            <a:extLst>
              <a:ext uri="{FF2B5EF4-FFF2-40B4-BE49-F238E27FC236}">
                <a16:creationId xmlns:a16="http://schemas.microsoft.com/office/drawing/2014/main" id="{AE9FF883-689E-4DD8-B70E-77CE0CA190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7029" y="4716464"/>
            <a:ext cx="3382715" cy="1902777"/>
          </a:xfrm>
          <a:prstGeom prst="rect">
            <a:avLst/>
          </a:prstGeom>
        </p:spPr>
      </p:pic>
      <p:sp>
        <p:nvSpPr>
          <p:cNvPr id="4" name="TextBox 3">
            <a:extLst>
              <a:ext uri="{FF2B5EF4-FFF2-40B4-BE49-F238E27FC236}">
                <a16:creationId xmlns:a16="http://schemas.microsoft.com/office/drawing/2014/main" id="{F8BF62F4-F30C-42BD-8090-A339695067B0}"/>
              </a:ext>
            </a:extLst>
          </p:cNvPr>
          <p:cNvSpPr txBox="1"/>
          <p:nvPr/>
        </p:nvSpPr>
        <p:spPr>
          <a:xfrm>
            <a:off x="112143" y="4579461"/>
            <a:ext cx="4804914" cy="2062103"/>
          </a:xfrm>
          <a:prstGeom prst="rect">
            <a:avLst/>
          </a:prstGeom>
          <a:noFill/>
        </p:spPr>
        <p:txBody>
          <a:bodyPr wrap="square" rtlCol="0">
            <a:spAutoFit/>
          </a:bodyPr>
          <a:lstStyle/>
          <a:p>
            <a:r>
              <a:rPr lang="ru-RU" sz="1600" b="1" u="none" strike="noStrike" dirty="0">
                <a:effectLst/>
                <a:latin typeface="+mj-lt"/>
              </a:rPr>
              <a:t>Палеонтологија</a:t>
            </a:r>
            <a:r>
              <a:rPr lang="ru-RU" sz="1600" b="0" u="none" strike="noStrike" dirty="0">
                <a:effectLst/>
                <a:latin typeface="+mj-lt"/>
              </a:rPr>
              <a:t> је природна наука о развоју живота на Земљи. Проучава древне биљке, животиње и микроорганизме на основу </a:t>
            </a:r>
            <a:r>
              <a:rPr lang="ru-RU" sz="1600" b="1" u="none" strike="noStrike" dirty="0">
                <a:effectLst/>
                <a:latin typeface="+mj-lt"/>
              </a:rPr>
              <a:t>фосила</a:t>
            </a:r>
            <a:r>
              <a:rPr lang="ru-RU" sz="1600" b="0" u="none" strike="noStrike" dirty="0">
                <a:effectLst/>
                <a:latin typeface="+mj-lt"/>
              </a:rPr>
              <a:t> — очуваних сведочанстава њиховог постојања у стенама. </a:t>
            </a:r>
          </a:p>
          <a:p>
            <a:r>
              <a:rPr lang="ru-RU" sz="1600" b="0" u="none" strike="noStrike" dirty="0">
                <a:effectLst/>
                <a:latin typeface="+mj-lt"/>
              </a:rPr>
              <a:t>Ова област повезује </a:t>
            </a:r>
            <a:r>
              <a:rPr lang="ru-RU" sz="1600" b="0" i="1" u="sng" strike="noStrike" dirty="0">
                <a:effectLst/>
                <a:latin typeface="+mj-lt"/>
              </a:rPr>
              <a:t>биологију и геологију </a:t>
            </a:r>
            <a:r>
              <a:rPr lang="ru-RU" sz="1600" b="0" u="none" strike="noStrike" dirty="0">
                <a:effectLst/>
                <a:latin typeface="+mj-lt"/>
              </a:rPr>
              <a:t>како би реконструисала изгумрле екосистеме и пратила историју еволуције. </a:t>
            </a:r>
          </a:p>
          <a:p>
            <a:endParaRPr lang="sr-Cyrl-RS" sz="1600" dirty="0">
              <a:latin typeface="+mj-lt"/>
            </a:endParaRPr>
          </a:p>
        </p:txBody>
      </p:sp>
    </p:spTree>
    <p:extLst>
      <p:ext uri="{BB962C8B-B14F-4D97-AF65-F5344CB8AC3E}">
        <p14:creationId xmlns:p14="http://schemas.microsoft.com/office/powerpoint/2010/main" val="2712414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F173E-F5BB-4666-A66A-60A2890B0AE1}"/>
              </a:ext>
            </a:extLst>
          </p:cNvPr>
          <p:cNvSpPr>
            <a:spLocks noGrp="1"/>
          </p:cNvSpPr>
          <p:nvPr>
            <p:ph type="title"/>
          </p:nvPr>
        </p:nvSpPr>
        <p:spPr>
          <a:xfrm>
            <a:off x="628650" y="347874"/>
            <a:ext cx="7886700" cy="1325563"/>
          </a:xfrm>
        </p:spPr>
        <p:txBody>
          <a:bodyPr/>
          <a:lstStyle/>
          <a:p>
            <a:pPr algn="ctr"/>
            <a:r>
              <a:rPr lang="ru-RU" b="1" dirty="0">
                <a:latin typeface="Google Sans"/>
              </a:rPr>
              <a:t>Врсте фосила</a:t>
            </a:r>
            <a:br>
              <a:rPr lang="ru-RU" b="1" dirty="0">
                <a:latin typeface="Google Sans"/>
              </a:rPr>
            </a:br>
            <a:endParaRPr lang="sr-Cyrl-RS" dirty="0"/>
          </a:p>
        </p:txBody>
      </p:sp>
      <p:sp>
        <p:nvSpPr>
          <p:cNvPr id="5" name="TextBox 4">
            <a:extLst>
              <a:ext uri="{FF2B5EF4-FFF2-40B4-BE49-F238E27FC236}">
                <a16:creationId xmlns:a16="http://schemas.microsoft.com/office/drawing/2014/main" id="{A4629465-F5F6-4E13-B92D-8830B406FF62}"/>
              </a:ext>
            </a:extLst>
          </p:cNvPr>
          <p:cNvSpPr txBox="1"/>
          <p:nvPr/>
        </p:nvSpPr>
        <p:spPr>
          <a:xfrm>
            <a:off x="438867" y="1248671"/>
            <a:ext cx="4679444" cy="5078313"/>
          </a:xfrm>
          <a:prstGeom prst="rect">
            <a:avLst/>
          </a:prstGeom>
          <a:noFill/>
        </p:spPr>
        <p:txBody>
          <a:bodyPr wrap="square">
            <a:spAutoFit/>
          </a:bodyPr>
          <a:lstStyle/>
          <a:p>
            <a:pPr>
              <a:buFont typeface="Arial" panose="020B0604020202020204" pitchFamily="34" charset="0"/>
              <a:buChar char="•"/>
            </a:pPr>
            <a:r>
              <a:rPr lang="ru-RU" b="1" dirty="0">
                <a:latin typeface="Google Sans"/>
              </a:rPr>
              <a:t>Окамењени остаци:</a:t>
            </a:r>
            <a:r>
              <a:rPr lang="ru-RU" dirty="0">
                <a:latin typeface="Google Sans"/>
              </a:rPr>
              <a:t> Тврди делови организма (кости, зуби, шкољке) код којих су органске материје замењене минералима.</a:t>
            </a:r>
          </a:p>
          <a:p>
            <a:pPr>
              <a:buFont typeface="Arial" panose="020B0604020202020204" pitchFamily="34" charset="0"/>
              <a:buChar char="•"/>
            </a:pPr>
            <a:endParaRPr lang="ru-RU" dirty="0">
              <a:latin typeface="Google Sans"/>
            </a:endParaRPr>
          </a:p>
          <a:p>
            <a:endParaRPr lang="ru-RU" dirty="0">
              <a:latin typeface="Google Sans"/>
            </a:endParaRPr>
          </a:p>
          <a:p>
            <a:pPr>
              <a:buFont typeface="Arial" panose="020B0604020202020204" pitchFamily="34" charset="0"/>
              <a:buChar char="•"/>
            </a:pPr>
            <a:r>
              <a:rPr lang="ru-RU" b="1" dirty="0">
                <a:latin typeface="Google Sans"/>
              </a:rPr>
              <a:t>Отисци и калупи:</a:t>
            </a:r>
            <a:r>
              <a:rPr lang="ru-RU" dirty="0">
                <a:latin typeface="Google Sans"/>
              </a:rPr>
              <a:t> Удубљења (калупи) у стени која прате облик тела или утиснути детаљи (отисци), попут отисака папрати.</a:t>
            </a:r>
          </a:p>
          <a:p>
            <a:pPr>
              <a:buFont typeface="Arial" panose="020B0604020202020204" pitchFamily="34" charset="0"/>
              <a:buChar char="•"/>
            </a:pPr>
            <a:endParaRPr lang="ru-RU" dirty="0">
              <a:latin typeface="Google Sans"/>
            </a:endParaRPr>
          </a:p>
          <a:p>
            <a:endParaRPr lang="ru-RU" dirty="0">
              <a:latin typeface="Google Sans"/>
            </a:endParaRPr>
          </a:p>
          <a:p>
            <a:pPr>
              <a:buFont typeface="Arial" panose="020B0604020202020204" pitchFamily="34" charset="0"/>
              <a:buChar char="•"/>
            </a:pPr>
            <a:r>
              <a:rPr lang="ru-RU" b="1" dirty="0">
                <a:latin typeface="Google Sans"/>
              </a:rPr>
              <a:t>Трагови кретања:</a:t>
            </a:r>
            <a:r>
              <a:rPr lang="ru-RU" dirty="0">
                <a:latin typeface="Google Sans"/>
              </a:rPr>
              <a:t> Очувани трагови стопала, пузања, рупе или фосилни измети (копролити).</a:t>
            </a:r>
          </a:p>
          <a:p>
            <a:pPr>
              <a:buFont typeface="Arial" panose="020B0604020202020204" pitchFamily="34" charset="0"/>
              <a:buChar char="•"/>
            </a:pPr>
            <a:endParaRPr lang="ru-RU" dirty="0">
              <a:latin typeface="Google Sans"/>
            </a:endParaRPr>
          </a:p>
          <a:p>
            <a:endParaRPr lang="ru-RU" dirty="0">
              <a:latin typeface="Google Sans"/>
            </a:endParaRPr>
          </a:p>
          <a:p>
            <a:pPr>
              <a:buFont typeface="Arial" panose="020B0604020202020204" pitchFamily="34" charset="0"/>
              <a:buChar char="•"/>
            </a:pPr>
            <a:r>
              <a:rPr lang="ru-RU" b="1" dirty="0">
                <a:latin typeface="Google Sans"/>
              </a:rPr>
              <a:t>Унутар материјала:</a:t>
            </a:r>
            <a:r>
              <a:rPr lang="ru-RU" dirty="0">
                <a:latin typeface="Google Sans"/>
              </a:rPr>
              <a:t> Инсекти потпуно очувани у ћилибару или организми залеђени у леду. </a:t>
            </a:r>
          </a:p>
        </p:txBody>
      </p:sp>
      <p:pic>
        <p:nvPicPr>
          <p:cNvPr id="15" name="Picture 14">
            <a:extLst>
              <a:ext uri="{FF2B5EF4-FFF2-40B4-BE49-F238E27FC236}">
                <a16:creationId xmlns:a16="http://schemas.microsoft.com/office/drawing/2014/main" id="{A1157A91-FAED-4312-B0A0-1B0F0D8602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0135" y="3787827"/>
            <a:ext cx="2938732" cy="1653037"/>
          </a:xfrm>
          <a:prstGeom prst="rect">
            <a:avLst/>
          </a:prstGeom>
        </p:spPr>
      </p:pic>
      <p:pic>
        <p:nvPicPr>
          <p:cNvPr id="17" name="Picture 16">
            <a:extLst>
              <a:ext uri="{FF2B5EF4-FFF2-40B4-BE49-F238E27FC236}">
                <a16:creationId xmlns:a16="http://schemas.microsoft.com/office/drawing/2014/main" id="{80CAE20C-057C-4C1C-B9B7-8261F236AF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7707" y="5171534"/>
            <a:ext cx="1647645" cy="1647645"/>
          </a:xfrm>
          <a:prstGeom prst="rect">
            <a:avLst/>
          </a:prstGeom>
        </p:spPr>
      </p:pic>
      <p:pic>
        <p:nvPicPr>
          <p:cNvPr id="19" name="Picture 18">
            <a:extLst>
              <a:ext uri="{FF2B5EF4-FFF2-40B4-BE49-F238E27FC236}">
                <a16:creationId xmlns:a16="http://schemas.microsoft.com/office/drawing/2014/main" id="{A74D99DB-8D57-4BC2-A8B4-14C5B5C0CF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0135" y="955402"/>
            <a:ext cx="1495217" cy="1495217"/>
          </a:xfrm>
          <a:prstGeom prst="rect">
            <a:avLst/>
          </a:prstGeom>
        </p:spPr>
      </p:pic>
      <p:pic>
        <p:nvPicPr>
          <p:cNvPr id="21" name="Picture 20">
            <a:extLst>
              <a:ext uri="{FF2B5EF4-FFF2-40B4-BE49-F238E27FC236}">
                <a16:creationId xmlns:a16="http://schemas.microsoft.com/office/drawing/2014/main" id="{4989C9C0-C3F5-4D68-8AD3-357D741C08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7904" y="2409512"/>
            <a:ext cx="2074894" cy="1506862"/>
          </a:xfrm>
          <a:prstGeom prst="rect">
            <a:avLst/>
          </a:prstGeom>
        </p:spPr>
      </p:pic>
    </p:spTree>
    <p:extLst>
      <p:ext uri="{BB962C8B-B14F-4D97-AF65-F5344CB8AC3E}">
        <p14:creationId xmlns:p14="http://schemas.microsoft.com/office/powerpoint/2010/main" val="2060400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D3FD7-D612-417D-9F6A-382C226CEC57}"/>
              </a:ext>
            </a:extLst>
          </p:cNvPr>
          <p:cNvSpPr>
            <a:spLocks noGrp="1"/>
          </p:cNvSpPr>
          <p:nvPr>
            <p:ph type="title"/>
          </p:nvPr>
        </p:nvSpPr>
        <p:spPr/>
        <p:txBody>
          <a:bodyPr/>
          <a:lstStyle/>
          <a:p>
            <a:pPr algn="ctr"/>
            <a:r>
              <a:rPr lang="ru-RU" b="1" dirty="0">
                <a:latin typeface="Google Sans"/>
              </a:rPr>
              <a:t>Важност фосила</a:t>
            </a:r>
            <a:br>
              <a:rPr lang="ru-RU" b="1" dirty="0">
                <a:latin typeface="Google Sans"/>
              </a:rPr>
            </a:br>
            <a:endParaRPr lang="sr-Cyrl-RS" dirty="0"/>
          </a:p>
        </p:txBody>
      </p:sp>
      <p:sp>
        <p:nvSpPr>
          <p:cNvPr id="5" name="TextBox 4">
            <a:extLst>
              <a:ext uri="{FF2B5EF4-FFF2-40B4-BE49-F238E27FC236}">
                <a16:creationId xmlns:a16="http://schemas.microsoft.com/office/drawing/2014/main" id="{4464C410-7518-44D5-8F94-941075266BBF}"/>
              </a:ext>
            </a:extLst>
          </p:cNvPr>
          <p:cNvSpPr txBox="1"/>
          <p:nvPr/>
        </p:nvSpPr>
        <p:spPr>
          <a:xfrm>
            <a:off x="2509209" y="1276621"/>
            <a:ext cx="4570857" cy="5016758"/>
          </a:xfrm>
          <a:prstGeom prst="rect">
            <a:avLst/>
          </a:prstGeom>
          <a:noFill/>
        </p:spPr>
        <p:txBody>
          <a:bodyPr wrap="square">
            <a:spAutoFit/>
          </a:bodyPr>
          <a:lstStyle/>
          <a:p>
            <a:endParaRPr lang="ru-RU" sz="2000" b="1" dirty="0">
              <a:latin typeface="Google Sans"/>
            </a:endParaRPr>
          </a:p>
          <a:p>
            <a:pPr>
              <a:buFont typeface="Arial" panose="020B0604020202020204" pitchFamily="34" charset="0"/>
              <a:buChar char="•"/>
            </a:pPr>
            <a:r>
              <a:rPr lang="ru-RU" sz="2000" b="1" dirty="0">
                <a:latin typeface="Google Sans"/>
              </a:rPr>
              <a:t>Датирање стена:</a:t>
            </a:r>
            <a:r>
              <a:rPr lang="ru-RU" sz="2000" dirty="0">
                <a:latin typeface="Google Sans"/>
              </a:rPr>
              <a:t> Одређивање геолошке старости слојева земљине коре помоћу </a:t>
            </a:r>
            <a:r>
              <a:rPr lang="ru-RU" sz="2000" i="1" dirty="0">
                <a:latin typeface="Google Sans"/>
              </a:rPr>
              <a:t>фосила спроводника</a:t>
            </a:r>
            <a:r>
              <a:rPr lang="ru-RU" sz="2000" dirty="0">
                <a:latin typeface="Google Sans"/>
              </a:rPr>
              <a:t>.</a:t>
            </a:r>
          </a:p>
          <a:p>
            <a:pPr>
              <a:buFont typeface="Arial" panose="020B0604020202020204" pitchFamily="34" charset="0"/>
              <a:buChar char="•"/>
            </a:pPr>
            <a:endParaRPr lang="ru-RU" sz="2000" dirty="0">
              <a:latin typeface="Google Sans"/>
            </a:endParaRPr>
          </a:p>
          <a:p>
            <a:endParaRPr lang="ru-RU" sz="2000" dirty="0">
              <a:latin typeface="Google Sans"/>
            </a:endParaRPr>
          </a:p>
          <a:p>
            <a:endParaRPr lang="ru-RU" sz="2000" dirty="0">
              <a:latin typeface="Google Sans"/>
            </a:endParaRPr>
          </a:p>
          <a:p>
            <a:pPr>
              <a:buFont typeface="Arial" panose="020B0604020202020204" pitchFamily="34" charset="0"/>
              <a:buChar char="•"/>
            </a:pPr>
            <a:r>
              <a:rPr lang="ru-RU" sz="2000" b="1" dirty="0">
                <a:latin typeface="Google Sans"/>
              </a:rPr>
              <a:t>Еволуција:</a:t>
            </a:r>
            <a:r>
              <a:rPr lang="ru-RU" sz="2000" dirty="0">
                <a:latin typeface="Google Sans"/>
              </a:rPr>
              <a:t> Праћење развојних прелаза између различитих група живих бића.</a:t>
            </a:r>
          </a:p>
          <a:p>
            <a:pPr>
              <a:buFont typeface="Arial" panose="020B0604020202020204" pitchFamily="34" charset="0"/>
              <a:buChar char="•"/>
            </a:pPr>
            <a:endParaRPr lang="ru-RU" sz="2000" dirty="0">
              <a:latin typeface="Google Sans"/>
            </a:endParaRPr>
          </a:p>
          <a:p>
            <a:endParaRPr lang="ru-RU" sz="2000" dirty="0">
              <a:latin typeface="Google Sans"/>
            </a:endParaRPr>
          </a:p>
          <a:p>
            <a:endParaRPr lang="ru-RU" sz="2000" dirty="0">
              <a:latin typeface="Google Sans"/>
            </a:endParaRPr>
          </a:p>
          <a:p>
            <a:pPr>
              <a:buFont typeface="Arial" panose="020B0604020202020204" pitchFamily="34" charset="0"/>
              <a:buChar char="•"/>
            </a:pPr>
            <a:r>
              <a:rPr lang="ru-RU" sz="2000" b="1" dirty="0">
                <a:latin typeface="Google Sans"/>
              </a:rPr>
              <a:t>Палеоекологија:</a:t>
            </a:r>
            <a:r>
              <a:rPr lang="ru-RU" sz="2000" dirty="0">
                <a:latin typeface="Google Sans"/>
              </a:rPr>
              <a:t> Реконструкција древних екосистема, климе и географског положаја континената у прошлости. </a:t>
            </a:r>
          </a:p>
        </p:txBody>
      </p:sp>
    </p:spTree>
    <p:extLst>
      <p:ext uri="{BB962C8B-B14F-4D97-AF65-F5344CB8AC3E}">
        <p14:creationId xmlns:p14="http://schemas.microsoft.com/office/powerpoint/2010/main" val="2466308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088AE-02C9-4C9F-9675-68448FF61AFD}"/>
              </a:ext>
            </a:extLst>
          </p:cNvPr>
          <p:cNvSpPr>
            <a:spLocks noGrp="1"/>
          </p:cNvSpPr>
          <p:nvPr>
            <p:ph type="title"/>
          </p:nvPr>
        </p:nvSpPr>
        <p:spPr/>
        <p:txBody>
          <a:bodyPr/>
          <a:lstStyle/>
          <a:p>
            <a:endParaRPr lang="sr-Cyrl-RS" dirty="0"/>
          </a:p>
        </p:txBody>
      </p:sp>
      <p:pic>
        <p:nvPicPr>
          <p:cNvPr id="7" name="Content Placeholder 6">
            <a:extLst>
              <a:ext uri="{FF2B5EF4-FFF2-40B4-BE49-F238E27FC236}">
                <a16:creationId xmlns:a16="http://schemas.microsoft.com/office/drawing/2014/main" id="{B6CEEACA-5ECF-4641-9EF5-2198E03581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668" y="795037"/>
            <a:ext cx="5229295" cy="5673365"/>
          </a:xfrm>
        </p:spPr>
      </p:pic>
      <p:sp>
        <p:nvSpPr>
          <p:cNvPr id="5" name="TextBox 4">
            <a:extLst>
              <a:ext uri="{FF2B5EF4-FFF2-40B4-BE49-F238E27FC236}">
                <a16:creationId xmlns:a16="http://schemas.microsoft.com/office/drawing/2014/main" id="{05E8731F-7B21-4A74-88DC-DD98DF2B7622}"/>
              </a:ext>
            </a:extLst>
          </p:cNvPr>
          <p:cNvSpPr txBox="1"/>
          <p:nvPr/>
        </p:nvSpPr>
        <p:spPr>
          <a:xfrm>
            <a:off x="5601981" y="1690689"/>
            <a:ext cx="3270017" cy="3970318"/>
          </a:xfrm>
          <a:prstGeom prst="rect">
            <a:avLst/>
          </a:prstGeom>
          <a:noFill/>
        </p:spPr>
        <p:txBody>
          <a:bodyPr wrap="square">
            <a:spAutoFit/>
          </a:bodyPr>
          <a:lstStyle/>
          <a:p>
            <a:pPr algn="ctr"/>
            <a:r>
              <a:rPr lang="ru-RU" b="1" u="none" strike="noStrike" dirty="0">
                <a:effectLst/>
                <a:latin typeface="Google Sans"/>
              </a:rPr>
              <a:t>Фосили су кључни докази који потврђују теорију о померању континената</a:t>
            </a:r>
            <a:r>
              <a:rPr lang="ru-RU" dirty="0"/>
              <a:t> и доказују да су данашња копна некада била спојена у суперконтинент Пангеу. Пре него што су континенти почели да се раздвајају пре око 200 милиона година, исти организми су живели на повезаним масама, остављајући своје фосилне остатке на данас потпуно удаљеним крајевима света.</a:t>
            </a:r>
            <a:endParaRPr lang="sr-Cyrl-RS" dirty="0"/>
          </a:p>
        </p:txBody>
      </p:sp>
    </p:spTree>
    <p:extLst>
      <p:ext uri="{BB962C8B-B14F-4D97-AF65-F5344CB8AC3E}">
        <p14:creationId xmlns:p14="http://schemas.microsoft.com/office/powerpoint/2010/main" val="274192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542DA-7226-426C-A0B3-F72FE649F5C7}"/>
              </a:ext>
            </a:extLst>
          </p:cNvPr>
          <p:cNvSpPr>
            <a:spLocks noGrp="1"/>
          </p:cNvSpPr>
          <p:nvPr>
            <p:ph type="title"/>
          </p:nvPr>
        </p:nvSpPr>
        <p:spPr/>
        <p:txBody>
          <a:bodyPr/>
          <a:lstStyle/>
          <a:p>
            <a:r>
              <a:rPr lang="sr-Cyrl-RS" b="1" dirty="0">
                <a:latin typeface="Google Sans"/>
              </a:rPr>
              <a:t>Главни фосилни докази</a:t>
            </a:r>
            <a:br>
              <a:rPr lang="sr-Cyrl-RS" b="1" dirty="0">
                <a:latin typeface="Google Sans"/>
              </a:rPr>
            </a:br>
            <a:endParaRPr lang="sr-Cyrl-RS" dirty="0"/>
          </a:p>
        </p:txBody>
      </p:sp>
      <p:sp>
        <p:nvSpPr>
          <p:cNvPr id="5" name="TextBox 4">
            <a:extLst>
              <a:ext uri="{FF2B5EF4-FFF2-40B4-BE49-F238E27FC236}">
                <a16:creationId xmlns:a16="http://schemas.microsoft.com/office/drawing/2014/main" id="{229D86B5-97BD-41F9-9F7B-A4ACF5CA06E1}"/>
              </a:ext>
            </a:extLst>
          </p:cNvPr>
          <p:cNvSpPr txBox="1"/>
          <p:nvPr/>
        </p:nvSpPr>
        <p:spPr>
          <a:xfrm>
            <a:off x="422696" y="1305341"/>
            <a:ext cx="8540149" cy="5355312"/>
          </a:xfrm>
          <a:prstGeom prst="rect">
            <a:avLst/>
          </a:prstGeom>
          <a:noFill/>
        </p:spPr>
        <p:txBody>
          <a:bodyPr wrap="square">
            <a:spAutoFit/>
          </a:bodyPr>
          <a:lstStyle/>
          <a:p>
            <a:pPr>
              <a:buFont typeface="Arial" panose="020B0604020202020204" pitchFamily="34" charset="0"/>
              <a:buChar char="•"/>
            </a:pPr>
            <a:r>
              <a:rPr lang="en-GB" b="1" i="1" u="none" strike="noStrike" dirty="0">
                <a:effectLst/>
                <a:latin typeface="Google Sans"/>
              </a:rPr>
              <a:t>Glossopteris</a:t>
            </a:r>
            <a:r>
              <a:rPr lang="en-GB" b="1" u="none" strike="noStrike" dirty="0">
                <a:effectLst/>
                <a:latin typeface="Google Sans"/>
              </a:rPr>
              <a:t>:</a:t>
            </a:r>
            <a:r>
              <a:rPr lang="en-GB" b="0" u="none" strike="noStrike" dirty="0">
                <a:effectLst/>
                <a:latin typeface="Google Sans"/>
              </a:rPr>
              <a:t> </a:t>
            </a:r>
            <a:r>
              <a:rPr lang="sr-Cyrl-RS" b="0" u="none" strike="noStrike" dirty="0">
                <a:effectLst/>
                <a:latin typeface="Google Sans"/>
              </a:rPr>
              <a:t>Ова изумрла папрат дрвенастог стабла пронађена је у Јужној Америци, Африци, Индији, Аустралији и на Антарктику. Пошто је њено семе било претешко да би га ветар пренео преко океана, једини начин да се нађе на свим овим континентима јесте да су они некада чинили једну копнену масу.</a:t>
            </a:r>
          </a:p>
          <a:p>
            <a:endParaRPr lang="sr-Cyrl-RS" b="0" u="none" strike="noStrike" dirty="0">
              <a:effectLst/>
              <a:latin typeface="Google Sans"/>
            </a:endParaRPr>
          </a:p>
          <a:p>
            <a:pPr>
              <a:buFont typeface="Arial" panose="020B0604020202020204" pitchFamily="34" charset="0"/>
              <a:buChar char="•"/>
            </a:pPr>
            <a:r>
              <a:rPr lang="en-GB" b="1" i="1" u="none" strike="noStrike" dirty="0">
                <a:effectLst/>
                <a:latin typeface="Google Sans"/>
              </a:rPr>
              <a:t>Mesosaurus</a:t>
            </a:r>
            <a:r>
              <a:rPr lang="en-GB" b="1" u="none" strike="noStrike" dirty="0">
                <a:effectLst/>
                <a:latin typeface="Google Sans"/>
              </a:rPr>
              <a:t>:</a:t>
            </a:r>
            <a:r>
              <a:rPr lang="en-GB" b="0" u="none" strike="noStrike" dirty="0">
                <a:effectLst/>
                <a:latin typeface="Google Sans"/>
              </a:rPr>
              <a:t> </a:t>
            </a:r>
            <a:r>
              <a:rPr lang="sr-Cyrl-RS" b="0" u="none" strike="noStrike" dirty="0">
                <a:effectLst/>
                <a:latin typeface="Google Sans"/>
              </a:rPr>
              <a:t>Фосили овог малог, слатководног рептила откривени су само у источном делу Јужне Америке и западној Африци. Ова животиња није била способна да преплива хиљаде километара сланог Атлантског океана, што доказује да су ова два континента некада била директно спојена.</a:t>
            </a:r>
          </a:p>
          <a:p>
            <a:endParaRPr lang="sr-Cyrl-RS" b="0" u="none" strike="noStrike" dirty="0">
              <a:effectLst/>
              <a:latin typeface="Google Sans"/>
            </a:endParaRPr>
          </a:p>
          <a:p>
            <a:pPr>
              <a:buFont typeface="Arial" panose="020B0604020202020204" pitchFamily="34" charset="0"/>
              <a:buChar char="•"/>
            </a:pPr>
            <a:r>
              <a:rPr lang="en-GB" b="1" i="1" u="none" strike="noStrike" dirty="0">
                <a:effectLst/>
                <a:latin typeface="Google Sans"/>
              </a:rPr>
              <a:t>Cynognathus</a:t>
            </a:r>
            <a:r>
              <a:rPr lang="en-GB" b="1" u="none" strike="noStrike" dirty="0">
                <a:effectLst/>
                <a:latin typeface="Google Sans"/>
              </a:rPr>
              <a:t>:</a:t>
            </a:r>
            <a:r>
              <a:rPr lang="en-GB" b="0" u="none" strike="noStrike" dirty="0">
                <a:effectLst/>
                <a:latin typeface="Google Sans"/>
              </a:rPr>
              <a:t> </a:t>
            </a:r>
            <a:r>
              <a:rPr lang="sr-Cyrl-RS" b="0" u="none" strike="noStrike" dirty="0">
                <a:effectLst/>
                <a:latin typeface="Google Sans"/>
              </a:rPr>
              <a:t>Овај копнени рептил из периода тријаса, величине модерног вука, пронађен је искључиво у Јужној Америци и Африци. Као искључиво копнена животиња, никада не би могао да пређе океанску баријеру која данас раздваја ова два континента.</a:t>
            </a:r>
          </a:p>
          <a:p>
            <a:endParaRPr lang="sr-Cyrl-RS" b="0" u="none" strike="noStrike" dirty="0">
              <a:effectLst/>
              <a:latin typeface="Google Sans"/>
            </a:endParaRPr>
          </a:p>
          <a:p>
            <a:pPr>
              <a:buFont typeface="Arial" panose="020B0604020202020204" pitchFamily="34" charset="0"/>
              <a:buChar char="•"/>
            </a:pPr>
            <a:r>
              <a:rPr lang="en-GB" b="1" i="1" u="none" strike="noStrike" dirty="0">
                <a:effectLst/>
                <a:latin typeface="Google Sans"/>
              </a:rPr>
              <a:t>Lystrosaurus</a:t>
            </a:r>
            <a:r>
              <a:rPr lang="en-GB" b="1" u="none" strike="noStrike" dirty="0">
                <a:effectLst/>
                <a:latin typeface="Google Sans"/>
              </a:rPr>
              <a:t>:</a:t>
            </a:r>
            <a:r>
              <a:rPr lang="en-GB" b="0" u="none" strike="noStrike" dirty="0">
                <a:effectLst/>
                <a:latin typeface="Google Sans"/>
              </a:rPr>
              <a:t> </a:t>
            </a:r>
            <a:r>
              <a:rPr lang="sr-Cyrl-RS" b="0" u="none" strike="noStrike" dirty="0">
                <a:effectLst/>
                <a:latin typeface="Google Sans"/>
              </a:rPr>
              <a:t>Овај теропсид (сисаролики гмизавац) насељавао је копно током раног тријаса, а његови фосили су ископани у Африци, Индији и на Антарктику. Његова анатомија није била прилагођена пливању, што је још један необорив доказ о некадашњој спојености ових удаљених региона.</a:t>
            </a:r>
          </a:p>
        </p:txBody>
      </p:sp>
      <p:pic>
        <p:nvPicPr>
          <p:cNvPr id="9" name="Content Placeholder 8">
            <a:extLst>
              <a:ext uri="{FF2B5EF4-FFF2-40B4-BE49-F238E27FC236}">
                <a16:creationId xmlns:a16="http://schemas.microsoft.com/office/drawing/2014/main" id="{36D313A9-00AB-4F86-8D05-024EF2E6483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17675" y="197347"/>
            <a:ext cx="3926325" cy="2425083"/>
          </a:xfrm>
        </p:spPr>
      </p:pic>
      <p:pic>
        <p:nvPicPr>
          <p:cNvPr id="11" name="Picture 10">
            <a:extLst>
              <a:ext uri="{FF2B5EF4-FFF2-40B4-BE49-F238E27FC236}">
                <a16:creationId xmlns:a16="http://schemas.microsoft.com/office/drawing/2014/main" id="{75474919-F71B-4481-BA80-D8E825AB6F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4083" y="1824210"/>
            <a:ext cx="3538762" cy="2158787"/>
          </a:xfrm>
          <a:prstGeom prst="rect">
            <a:avLst/>
          </a:prstGeom>
        </p:spPr>
      </p:pic>
      <p:pic>
        <p:nvPicPr>
          <p:cNvPr id="13" name="Picture 12">
            <a:extLst>
              <a:ext uri="{FF2B5EF4-FFF2-40B4-BE49-F238E27FC236}">
                <a16:creationId xmlns:a16="http://schemas.microsoft.com/office/drawing/2014/main" id="{C8F3456C-C9A1-4A95-B338-D3D22E884A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2326" y="3211973"/>
            <a:ext cx="4140888" cy="1927395"/>
          </a:xfrm>
          <a:prstGeom prst="rect">
            <a:avLst/>
          </a:prstGeom>
        </p:spPr>
      </p:pic>
      <p:pic>
        <p:nvPicPr>
          <p:cNvPr id="15" name="Picture 14">
            <a:extLst>
              <a:ext uri="{FF2B5EF4-FFF2-40B4-BE49-F238E27FC236}">
                <a16:creationId xmlns:a16="http://schemas.microsoft.com/office/drawing/2014/main" id="{E660F9C3-0A6C-4956-B58D-3BCE3F4E88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3217" y="4630797"/>
            <a:ext cx="3240206" cy="2158787"/>
          </a:xfrm>
          <a:prstGeom prst="rect">
            <a:avLst/>
          </a:prstGeom>
        </p:spPr>
      </p:pic>
    </p:spTree>
    <p:extLst>
      <p:ext uri="{BB962C8B-B14F-4D97-AF65-F5344CB8AC3E}">
        <p14:creationId xmlns:p14="http://schemas.microsoft.com/office/powerpoint/2010/main" val="297127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2F058-CAB7-4419-9F68-DF92057E93A0}"/>
              </a:ext>
            </a:extLst>
          </p:cNvPr>
          <p:cNvSpPr>
            <a:spLocks noGrp="1"/>
          </p:cNvSpPr>
          <p:nvPr>
            <p:ph type="title"/>
          </p:nvPr>
        </p:nvSpPr>
        <p:spPr/>
        <p:txBody>
          <a:bodyPr>
            <a:normAutofit fontScale="90000"/>
          </a:bodyPr>
          <a:lstStyle/>
          <a:p>
            <a:r>
              <a:rPr lang="ru-RU" b="1" dirty="0">
                <a:latin typeface="Google Sans"/>
              </a:rPr>
              <a:t>Како фосили помажу научницима</a:t>
            </a:r>
            <a:br>
              <a:rPr lang="ru-RU" b="1" dirty="0">
                <a:latin typeface="Google Sans"/>
              </a:rPr>
            </a:br>
            <a:endParaRPr lang="sr-Cyrl-RS" dirty="0"/>
          </a:p>
        </p:txBody>
      </p:sp>
      <p:sp>
        <p:nvSpPr>
          <p:cNvPr id="5" name="TextBox 4">
            <a:extLst>
              <a:ext uri="{FF2B5EF4-FFF2-40B4-BE49-F238E27FC236}">
                <a16:creationId xmlns:a16="http://schemas.microsoft.com/office/drawing/2014/main" id="{AEF1AB5D-56FF-4232-92B4-023017D66D9E}"/>
              </a:ext>
            </a:extLst>
          </p:cNvPr>
          <p:cNvSpPr txBox="1"/>
          <p:nvPr/>
        </p:nvSpPr>
        <p:spPr>
          <a:xfrm>
            <a:off x="1827722" y="1764703"/>
            <a:ext cx="6012611" cy="3693319"/>
          </a:xfrm>
          <a:prstGeom prst="rect">
            <a:avLst/>
          </a:prstGeom>
          <a:noFill/>
        </p:spPr>
        <p:txBody>
          <a:bodyPr wrap="square">
            <a:spAutoFit/>
          </a:bodyPr>
          <a:lstStyle/>
          <a:p>
            <a:pPr>
              <a:buFont typeface="Arial" panose="020B0604020202020204" pitchFamily="34" charset="0"/>
              <a:buChar char="•"/>
            </a:pPr>
            <a:r>
              <a:rPr lang="ru-RU" b="1" u="none" strike="noStrike" dirty="0">
                <a:effectLst/>
                <a:latin typeface="Google Sans"/>
              </a:rPr>
              <a:t>Реконструкција мапе света:</a:t>
            </a:r>
            <a:r>
              <a:rPr lang="ru-RU" b="0" u="none" strike="noStrike" dirty="0">
                <a:effectLst/>
                <a:latin typeface="Google Sans"/>
              </a:rPr>
              <a:t> Спајањем локација на којима су пронађени идентични фосили, научници попут Алфреда Вегенера успели су да склопе слагалицу и тачно реконструишу изглед суперконтинента Пангее.</a:t>
            </a:r>
          </a:p>
          <a:p>
            <a:pPr>
              <a:buFont typeface="Arial" panose="020B0604020202020204" pitchFamily="34" charset="0"/>
              <a:buChar char="•"/>
            </a:pPr>
            <a:endParaRPr lang="ru-RU" dirty="0">
              <a:latin typeface="Google Sans"/>
            </a:endParaRPr>
          </a:p>
          <a:p>
            <a:pPr>
              <a:buFont typeface="Arial" panose="020B0604020202020204" pitchFamily="34" charset="0"/>
              <a:buChar char="•"/>
            </a:pPr>
            <a:endParaRPr lang="ru-RU" dirty="0">
              <a:latin typeface="Google Sans"/>
            </a:endParaRPr>
          </a:p>
          <a:p>
            <a:endParaRPr lang="ru-RU" dirty="0">
              <a:latin typeface="Google Sans"/>
            </a:endParaRPr>
          </a:p>
          <a:p>
            <a:pPr>
              <a:buFont typeface="Arial" panose="020B0604020202020204" pitchFamily="34" charset="0"/>
              <a:buChar char="•"/>
            </a:pPr>
            <a:endParaRPr lang="ru-RU" b="0" u="none" strike="noStrike" dirty="0">
              <a:effectLst/>
              <a:latin typeface="Google Sans"/>
            </a:endParaRPr>
          </a:p>
          <a:p>
            <a:pPr>
              <a:buFont typeface="Arial" panose="020B0604020202020204" pitchFamily="34" charset="0"/>
              <a:buChar char="•"/>
            </a:pPr>
            <a:r>
              <a:rPr lang="ru-RU" b="1" u="none" strike="noStrike" dirty="0">
                <a:effectLst/>
                <a:latin typeface="Google Sans"/>
              </a:rPr>
              <a:t>Доказ климатских промена:</a:t>
            </a:r>
            <a:r>
              <a:rPr lang="ru-RU" b="0" u="none" strike="noStrike" dirty="0">
                <a:effectLst/>
                <a:latin typeface="Google Sans"/>
              </a:rPr>
              <a:t> Проналазак фосила тропских биљака попут папрати </a:t>
            </a:r>
            <a:r>
              <a:rPr lang="ru-RU" b="0" i="1" u="none" strike="noStrike" dirty="0">
                <a:effectLst/>
                <a:latin typeface="Google Sans"/>
              </a:rPr>
              <a:t>Glossopteris</a:t>
            </a:r>
            <a:r>
              <a:rPr lang="ru-RU" b="0" u="none" strike="noStrike" dirty="0">
                <a:effectLst/>
                <a:latin typeface="Google Sans"/>
              </a:rPr>
              <a:t> на леденом Антарктику доказује не само да је Антарктик био спојен са другим континентима, већ и да се некада налазио много ближе екватору, где је владала топла и влажна клима.</a:t>
            </a:r>
          </a:p>
        </p:txBody>
      </p:sp>
    </p:spTree>
    <p:extLst>
      <p:ext uri="{BB962C8B-B14F-4D97-AF65-F5344CB8AC3E}">
        <p14:creationId xmlns:p14="http://schemas.microsoft.com/office/powerpoint/2010/main" val="15482897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TotalTime>
  <Words>958</Words>
  <Application>Microsoft Office PowerPoint</Application>
  <PresentationFormat>On-screen Show (4:3)</PresentationFormat>
  <Paragraphs>67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Google Sans</vt:lpstr>
      <vt:lpstr>Office Theme</vt:lpstr>
      <vt:lpstr>Календар живота, фосили</vt:lpstr>
      <vt:lpstr>PowerPoint Presentation</vt:lpstr>
      <vt:lpstr>PowerPoint Presentation</vt:lpstr>
      <vt:lpstr>PowerPoint Presentation</vt:lpstr>
      <vt:lpstr>Врсте фосила </vt:lpstr>
      <vt:lpstr>Важност фосила </vt:lpstr>
      <vt:lpstr>PowerPoint Presentation</vt:lpstr>
      <vt:lpstr>Главни фосилни докази </vt:lpstr>
      <vt:lpstr>Како фосили помажу научницима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Календар живота, фосили</dc:title>
  <dc:creator>pzzpoff21 2017</dc:creator>
  <cp:lastModifiedBy>pzzpoff21 2017</cp:lastModifiedBy>
  <cp:revision>10</cp:revision>
  <dcterms:created xsi:type="dcterms:W3CDTF">2026-06-24T12:17:07Z</dcterms:created>
  <dcterms:modified xsi:type="dcterms:W3CDTF">2026-06-25T06:26:40Z</dcterms:modified>
</cp:coreProperties>
</file>