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0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</p:sldIdLst>
  <p:sldSz cx="9144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4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1530" y="78"/>
      </p:cViewPr>
      <p:guideLst>
        <p:guide orient="horz" pos="38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5312"/>
            <a:ext cx="7772400" cy="424462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6403623"/>
            <a:ext cx="6858000" cy="294357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80D8-3B37-4497-8B5A-E5041E025099}" type="datetimeFigureOut">
              <a:rPr lang="sr-Cyrl-RS" smtClean="0"/>
              <a:t>25.06.2026.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05B7A-487C-4BE4-9475-47785318E5C2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596272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80D8-3B37-4497-8B5A-E5041E025099}" type="datetimeFigureOut">
              <a:rPr lang="sr-Cyrl-RS" smtClean="0"/>
              <a:t>25.06.2026.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05B7A-487C-4BE4-9475-47785318E5C2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4192629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649111"/>
            <a:ext cx="1971675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649111"/>
            <a:ext cx="5800725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80D8-3B37-4497-8B5A-E5041E025099}" type="datetimeFigureOut">
              <a:rPr lang="sr-Cyrl-RS" smtClean="0"/>
              <a:t>25.06.2026.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05B7A-487C-4BE4-9475-47785318E5C2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33053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80D8-3B37-4497-8B5A-E5041E025099}" type="datetimeFigureOut">
              <a:rPr lang="sr-Cyrl-RS" smtClean="0"/>
              <a:t>25.06.2026.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05B7A-487C-4BE4-9475-47785318E5C2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743765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3039537"/>
            <a:ext cx="7886700" cy="507153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8159048"/>
            <a:ext cx="7886700" cy="26669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80D8-3B37-4497-8B5A-E5041E025099}" type="datetimeFigureOut">
              <a:rPr lang="sr-Cyrl-RS" smtClean="0"/>
              <a:t>25.06.2026.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05B7A-487C-4BE4-9475-47785318E5C2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1228901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3245556"/>
            <a:ext cx="388620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3245556"/>
            <a:ext cx="388620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80D8-3B37-4497-8B5A-E5041E025099}" type="datetimeFigureOut">
              <a:rPr lang="sr-Cyrl-RS" smtClean="0"/>
              <a:t>25.06.2026.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05B7A-487C-4BE4-9475-47785318E5C2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864011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49114"/>
            <a:ext cx="7886700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988734"/>
            <a:ext cx="3868340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4453467"/>
            <a:ext cx="3868340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2988734"/>
            <a:ext cx="3887391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4453467"/>
            <a:ext cx="3887391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80D8-3B37-4497-8B5A-E5041E025099}" type="datetimeFigureOut">
              <a:rPr lang="sr-Cyrl-RS" smtClean="0"/>
              <a:t>25.06.2026.</a:t>
            </a:fld>
            <a:endParaRPr lang="sr-Cyrl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05B7A-487C-4BE4-9475-47785318E5C2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783475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80D8-3B37-4497-8B5A-E5041E025099}" type="datetimeFigureOut">
              <a:rPr lang="sr-Cyrl-RS" smtClean="0"/>
              <a:t>25.06.2026.</a:t>
            </a:fld>
            <a:endParaRPr lang="sr-Cyrl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05B7A-487C-4BE4-9475-47785318E5C2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015304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80D8-3B37-4497-8B5A-E5041E025099}" type="datetimeFigureOut">
              <a:rPr lang="sr-Cyrl-RS" smtClean="0"/>
              <a:t>25.06.2026.</a:t>
            </a:fld>
            <a:endParaRPr lang="sr-Cyrl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05B7A-487C-4BE4-9475-47785318E5C2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1183477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12800"/>
            <a:ext cx="2949178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755425"/>
            <a:ext cx="4629150" cy="866422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57600"/>
            <a:ext cx="2949178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80D8-3B37-4497-8B5A-E5041E025099}" type="datetimeFigureOut">
              <a:rPr lang="sr-Cyrl-RS" smtClean="0"/>
              <a:t>25.06.2026.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05B7A-487C-4BE4-9475-47785318E5C2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1772022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12800"/>
            <a:ext cx="2949178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755425"/>
            <a:ext cx="4629150" cy="866422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57600"/>
            <a:ext cx="2949178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80D8-3B37-4497-8B5A-E5041E025099}" type="datetimeFigureOut">
              <a:rPr lang="sr-Cyrl-RS" smtClean="0"/>
              <a:t>25.06.2026.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05B7A-487C-4BE4-9475-47785318E5C2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975607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649114"/>
            <a:ext cx="7886700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3245556"/>
            <a:ext cx="7886700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11300181"/>
            <a:ext cx="2057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480D8-3B37-4497-8B5A-E5041E025099}" type="datetimeFigureOut">
              <a:rPr lang="sr-Cyrl-RS" smtClean="0"/>
              <a:t>25.06.2026.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11300181"/>
            <a:ext cx="30861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11300181"/>
            <a:ext cx="2057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05B7A-487C-4BE4-9475-47785318E5C2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460837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7A22D-7E6D-406E-BAED-27CA37A765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253207-D984-4CEF-AB16-725422E055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r-Cyrl-R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C25052-03B7-4747-B917-FC98971DAD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192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99248E-9E3E-44CB-9792-0FD02DEFCF53}"/>
              </a:ext>
            </a:extLst>
          </p:cNvPr>
          <p:cNvSpPr txBox="1"/>
          <p:nvPr/>
        </p:nvSpPr>
        <p:spPr>
          <a:xfrm>
            <a:off x="3794760" y="198120"/>
            <a:ext cx="5242560" cy="1077218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R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КАЛЕНДАР ЖИВОТА</a:t>
            </a:r>
          </a:p>
          <a:p>
            <a:pPr algn="ctr"/>
            <a:r>
              <a:rPr lang="sr-Cyrl-R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ПРЕКАМБРИЈУМ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CE07C3-EDE1-41B8-885E-C93809216F37}"/>
              </a:ext>
            </a:extLst>
          </p:cNvPr>
          <p:cNvSpPr txBox="1"/>
          <p:nvPr/>
        </p:nvSpPr>
        <p:spPr>
          <a:xfrm>
            <a:off x="6507480" y="1439027"/>
            <a:ext cx="2636520" cy="369332"/>
          </a:xfrm>
          <a:prstGeom prst="rect">
            <a:avLst/>
          </a:prstGeom>
          <a:solidFill>
            <a:schemeClr val="bg1">
              <a:alpha val="28000"/>
            </a:schemeClr>
          </a:solidFill>
        </p:spPr>
        <p:txBody>
          <a:bodyPr wrap="square" rtlCol="0">
            <a:spAutoFit/>
          </a:bodyPr>
          <a:lstStyle/>
          <a:p>
            <a:r>
              <a:rPr lang="sr-Latn-RS" i="1" dirty="0">
                <a:solidFill>
                  <a:schemeClr val="bg1"/>
                </a:solidFill>
              </a:rPr>
              <a:t>www.evolucijaznanja.com</a:t>
            </a:r>
            <a:endParaRPr lang="sr-Cyrl-RS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758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51F98-A67C-449D-BD4A-92F39889B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Cyrl-R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61FFAF1-FF37-48EA-802F-A2B71E92BF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03"/>
          <a:stretch/>
        </p:blipFill>
        <p:spPr>
          <a:xfrm>
            <a:off x="1" y="129540"/>
            <a:ext cx="9144000" cy="1193292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EE921E-B204-4DD1-9590-8D16818D3B68}"/>
              </a:ext>
            </a:extLst>
          </p:cNvPr>
          <p:cNvSpPr txBox="1"/>
          <p:nvPr/>
        </p:nvSpPr>
        <p:spPr>
          <a:xfrm>
            <a:off x="4572000" y="1920240"/>
            <a:ext cx="318516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2800" dirty="0"/>
              <a:t>ХВАЛА НА ПАЖЊИ!</a:t>
            </a:r>
          </a:p>
        </p:txBody>
      </p:sp>
    </p:spTree>
    <p:extLst>
      <p:ext uri="{BB962C8B-B14F-4D97-AF65-F5344CB8AC3E}">
        <p14:creationId xmlns:p14="http://schemas.microsoft.com/office/powerpoint/2010/main" val="2627806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6C542-26E6-4535-85EC-4E7235F5F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Cyrl-R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878234-D5EE-4688-BA8A-2C8767D3BD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537163"/>
            <a:ext cx="7886700" cy="7566302"/>
          </a:xfrm>
        </p:spPr>
      </p:pic>
    </p:spTree>
    <p:extLst>
      <p:ext uri="{BB962C8B-B14F-4D97-AF65-F5344CB8AC3E}">
        <p14:creationId xmlns:p14="http://schemas.microsoft.com/office/powerpoint/2010/main" val="1694831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55D8F-DB4A-4DAA-BBD4-B230C431C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sr-Cyrl-R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682EE-DE9D-4A8F-B1C8-21C571FBD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49114"/>
            <a:ext cx="7886700" cy="2764646"/>
          </a:xfrm>
        </p:spPr>
        <p:txBody>
          <a:bodyPr/>
          <a:lstStyle/>
          <a:p>
            <a:r>
              <a:rPr lang="ru-RU" sz="3200" b="1" dirty="0"/>
              <a:t>Прекамбријум</a:t>
            </a:r>
            <a:r>
              <a:rPr lang="ru-RU" dirty="0"/>
              <a:t> или </a:t>
            </a:r>
            <a:r>
              <a:rPr lang="ru-RU" sz="3200" b="1" dirty="0"/>
              <a:t>криптозоик</a:t>
            </a:r>
            <a:r>
              <a:rPr lang="ru-RU" dirty="0"/>
              <a:t> је период геолошке хронологије од настанка Земље пре око 4500 Ма (милиона година) до еволуције мноштва макроскопских и тврдољуштурних фосила која означава почетак камбријума пре отприлике 542 милиона година.</a:t>
            </a:r>
            <a:endParaRPr lang="sr-Cyrl-RS" dirty="0"/>
          </a:p>
          <a:p>
            <a:endParaRPr lang="sr-Cyrl-R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B552DA-18BF-4237-BC4E-10275DFB7A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72840"/>
            <a:ext cx="9144000" cy="32918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49BB3E-400E-442A-ADBC-AE7CBABC7476}"/>
              </a:ext>
            </a:extLst>
          </p:cNvPr>
          <p:cNvSpPr txBox="1"/>
          <p:nvPr/>
        </p:nvSpPr>
        <p:spPr>
          <a:xfrm>
            <a:off x="628650" y="8046720"/>
            <a:ext cx="76009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0" i="0" dirty="0">
                <a:solidFill>
                  <a:srgbClr val="202122"/>
                </a:solidFill>
                <a:effectLst/>
              </a:rPr>
              <a:t>Прилично мало се зна о прекамбријуму, иако он представља седам осмина Земљине историје, а оно мало што се сазнало је откривено углавном у посљедње четири до пет декада. </a:t>
            </a:r>
            <a:endParaRPr lang="sr-Cyrl-RS" sz="2800" dirty="0"/>
          </a:p>
        </p:txBody>
      </p:sp>
    </p:spTree>
    <p:extLst>
      <p:ext uri="{BB962C8B-B14F-4D97-AF65-F5344CB8AC3E}">
        <p14:creationId xmlns:p14="http://schemas.microsoft.com/office/powerpoint/2010/main" val="2906851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CEE9D-C1C4-4B73-992F-6B00CA581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49114"/>
            <a:ext cx="7886700" cy="1133966"/>
          </a:xfrm>
        </p:spPr>
        <p:txBody>
          <a:bodyPr/>
          <a:lstStyle/>
          <a:p>
            <a:pPr algn="ctr"/>
            <a:r>
              <a:rPr lang="sr-Cyrl-RS" b="1" dirty="0"/>
              <a:t>ХАДАИК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C29F1-05D8-418F-91F3-FCD7927F3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11590"/>
            <a:ext cx="7886700" cy="3054770"/>
          </a:xfrm>
        </p:spPr>
        <p:txBody>
          <a:bodyPr/>
          <a:lstStyle/>
          <a:p>
            <a:r>
              <a:rPr lang="sr-Cyrl-RS" b="1" i="0" dirty="0">
                <a:effectLst/>
              </a:rPr>
              <a:t>Хадаик</a:t>
            </a:r>
            <a:r>
              <a:rPr lang="sr-Cyrl-RS" b="0" i="0" dirty="0">
                <a:effectLst/>
              </a:rPr>
              <a:t> је </a:t>
            </a:r>
            <a:r>
              <a:rPr lang="sr-Cyrl-RS" b="0" i="0" u="none" strike="noStrike" dirty="0">
                <a:effectLst/>
              </a:rPr>
              <a:t>Земљин</a:t>
            </a:r>
            <a:r>
              <a:rPr lang="sr-Cyrl-RS" b="0" i="0" dirty="0">
                <a:effectLst/>
              </a:rPr>
              <a:t> </a:t>
            </a:r>
            <a:r>
              <a:rPr lang="sr-Cyrl-RS" b="0" i="0" u="none" strike="noStrike" dirty="0">
                <a:effectLst/>
              </a:rPr>
              <a:t>геолошки еон</a:t>
            </a:r>
            <a:r>
              <a:rPr lang="sr-Cyrl-RS" b="0" i="0" dirty="0">
                <a:effectLst/>
              </a:rPr>
              <a:t> који датира из периода пре Архаика. Почео је </a:t>
            </a:r>
            <a:r>
              <a:rPr lang="sr-Cyrl-RS" b="0" i="0" u="none" strike="noStrike" dirty="0">
                <a:effectLst/>
              </a:rPr>
              <a:t>формирањем Земље</a:t>
            </a:r>
            <a:r>
              <a:rPr lang="sr-Cyrl-RS" b="0" i="0" dirty="0">
                <a:effectLst/>
              </a:rPr>
              <a:t> пре око 4,6 милијарди година и завршио се пре 4 милијарде година.</a:t>
            </a:r>
            <a:r>
              <a:rPr lang="sr-Cyrl-RS" b="0" i="0" u="none" strike="noStrike" baseline="30000" dirty="0">
                <a:effectLst/>
              </a:rPr>
              <a:t> </a:t>
            </a:r>
          </a:p>
          <a:p>
            <a:r>
              <a:rPr lang="sr-Cyrl-RS" b="0" i="0" dirty="0">
                <a:effectLst/>
              </a:rPr>
              <a:t>Име му је дао геолог </a:t>
            </a:r>
            <a:r>
              <a:rPr lang="sr-Cyrl-RS" b="0" i="0" u="none" strike="noStrike" dirty="0">
                <a:effectLst/>
              </a:rPr>
              <a:t>Престон Клауд</a:t>
            </a:r>
            <a:r>
              <a:rPr lang="sr-Cyrl-RS" b="0" i="0" dirty="0">
                <a:effectLst/>
              </a:rPr>
              <a:t> </a:t>
            </a:r>
            <a:r>
              <a:rPr lang="sr-Cyrl-RS" b="0" i="0" u="none" strike="noStrike" dirty="0">
                <a:effectLst/>
              </a:rPr>
              <a:t>1972. </a:t>
            </a:r>
            <a:r>
              <a:rPr lang="sr-Cyrl-RS" dirty="0"/>
              <a:t>године</a:t>
            </a:r>
            <a:r>
              <a:rPr lang="sr-Cyrl-RS" b="0" i="0" dirty="0">
                <a:effectLst/>
              </a:rPr>
              <a:t>, да би означио период пре најстаријих познатих стена.</a:t>
            </a:r>
            <a:endParaRPr lang="sr-Cyrl-R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6E0F2D-ACF0-4D22-B981-4A04BE7ABF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487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42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66850-4059-4818-AAA4-2A9CE7D9A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68116"/>
            <a:ext cx="7886700" cy="7735712"/>
          </a:xfrm>
        </p:spPr>
        <p:txBody>
          <a:bodyPr>
            <a:normAutofit/>
          </a:bodyPr>
          <a:lstStyle/>
          <a:p>
            <a:r>
              <a:rPr lang="sr-Cyrl-RS" sz="2000" dirty="0"/>
              <a:t>Унутар Млечног пута, од прашине и стена настао је Сунчев систем.</a:t>
            </a:r>
          </a:p>
          <a:p>
            <a:r>
              <a:rPr lang="sr-Cyrl-RS" sz="2000" dirty="0"/>
              <a:t>Земља је формирана пре 4,54 милијарде година</a:t>
            </a:r>
          </a:p>
          <a:p>
            <a:r>
              <a:rPr lang="sr-Cyrl-RS" sz="2000" dirty="0"/>
              <a:t>Била је ужарена, под сталним ударима метеора</a:t>
            </a:r>
          </a:p>
          <a:p>
            <a:r>
              <a:rPr lang="sr-Cyrl-RS" sz="2000" dirty="0"/>
              <a:t>Просечна температура је била око 230̊̊̊°</a:t>
            </a:r>
            <a:r>
              <a:rPr lang="sr-Latn-RS" sz="2000" dirty="0"/>
              <a:t>C</a:t>
            </a:r>
            <a:endParaRPr lang="sr-Cyrl-RS" sz="2000" dirty="0"/>
          </a:p>
          <a:p>
            <a:r>
              <a:rPr lang="sr-Latn-RS" sz="2000" dirty="0"/>
              <a:t>H</a:t>
            </a:r>
            <a:r>
              <a:rPr lang="sr-Cyrl-RS" sz="2000" dirty="0"/>
              <a:t> и </a:t>
            </a:r>
            <a:r>
              <a:rPr lang="en-GB" sz="2000" dirty="0"/>
              <a:t>O </a:t>
            </a:r>
            <a:r>
              <a:rPr lang="sr-Cyrl-RS" sz="2000" dirty="0"/>
              <a:t>су били доминантни атоми, али је атмосфера била гушћа 27 пута у односу на данашњу</a:t>
            </a:r>
          </a:p>
          <a:p>
            <a:r>
              <a:rPr lang="sr-Cyrl-RS" sz="2000" dirty="0"/>
              <a:t>Судар протопланете Теје са Земљом је узроковало њихову интеграцију (донела је воду са собом) и формирање </a:t>
            </a:r>
            <a:r>
              <a:rPr lang="sr-Cyrl-RS" sz="2400" b="1" dirty="0"/>
              <a:t>Месеца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r-Cyrl-R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Од гасова </a:t>
            </a:r>
            <a:r>
              <a:rPr lang="sr-Latn-R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</a:t>
            </a:r>
            <a:r>
              <a:rPr lang="sr-Latn-RS" sz="2000" baseline="-25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sr-Latn-R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NH</a:t>
            </a:r>
            <a:r>
              <a:rPr lang="sr-Latn-RS" sz="2000" baseline="-25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sr-Latn-R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 воде формирају се </a:t>
            </a:r>
            <a:r>
              <a:rPr lang="sr-Cyrl-RS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прве аминокиселине</a:t>
            </a:r>
            <a:r>
              <a:rPr lang="sr-Cyrl-R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а из њих и </a:t>
            </a:r>
            <a:r>
              <a:rPr lang="sr-Cyrl-RS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самореплицирајућа РНК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3E4898-FBA3-41D4-859D-CC976DC3D7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944" y="4995672"/>
            <a:ext cx="5534655" cy="692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742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7DAF8-E513-4576-AD3C-604A73168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49114"/>
            <a:ext cx="7886700" cy="1393046"/>
          </a:xfrm>
        </p:spPr>
        <p:txBody>
          <a:bodyPr/>
          <a:lstStyle/>
          <a:p>
            <a:pPr algn="ctr"/>
            <a:r>
              <a:rPr lang="sr-Cyrl-RS" dirty="0">
                <a:latin typeface="+mn-lt"/>
              </a:rPr>
              <a:t>АРХАИК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870D6E-3A6F-43B0-BCE3-4C3D834FC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8144"/>
            <a:ext cx="7886700" cy="2740096"/>
          </a:xfrm>
        </p:spPr>
        <p:txBody>
          <a:bodyPr>
            <a:normAutofit lnSpcReduction="10000"/>
          </a:bodyPr>
          <a:lstStyle/>
          <a:p>
            <a:r>
              <a:rPr lang="ru-RU" b="1" i="0" dirty="0">
                <a:effectLst/>
              </a:rPr>
              <a:t>Архаик</a:t>
            </a:r>
            <a:r>
              <a:rPr lang="ru-RU" b="0" i="0" dirty="0">
                <a:effectLst/>
              </a:rPr>
              <a:t> је </a:t>
            </a:r>
            <a:r>
              <a:rPr lang="ru-RU" b="0" i="0" u="none" strike="noStrike" dirty="0">
                <a:effectLst/>
              </a:rPr>
              <a:t>геолошки</a:t>
            </a:r>
            <a:r>
              <a:rPr lang="ru-RU" b="0" i="0" dirty="0">
                <a:effectLst/>
              </a:rPr>
              <a:t> </a:t>
            </a:r>
            <a:r>
              <a:rPr lang="ru-RU" b="0" i="0" u="none" strike="noStrike" dirty="0">
                <a:effectLst/>
              </a:rPr>
              <a:t>еон</a:t>
            </a:r>
            <a:r>
              <a:rPr lang="ru-RU" b="0" i="0" dirty="0">
                <a:effectLst/>
              </a:rPr>
              <a:t> који претходи </a:t>
            </a:r>
            <a:r>
              <a:rPr lang="ru-RU" b="0" i="0" u="none" strike="noStrike" dirty="0">
                <a:effectLst/>
              </a:rPr>
              <a:t>протерозоику</a:t>
            </a:r>
            <a:r>
              <a:rPr lang="ru-RU" b="0" i="0" dirty="0">
                <a:effectLst/>
              </a:rPr>
              <a:t>, а завршио се пре 2,5 милијарде година. Његова подела није заснована на </a:t>
            </a:r>
            <a:r>
              <a:rPr lang="ru-RU" b="0" i="0" u="none" strike="noStrike" dirty="0">
                <a:effectLst/>
              </a:rPr>
              <a:t>стратиграфији</a:t>
            </a:r>
            <a:r>
              <a:rPr lang="ru-RU" b="0" i="0" dirty="0">
                <a:effectLst/>
              </a:rPr>
              <a:t>, али је због недостатка </a:t>
            </a:r>
            <a:r>
              <a:rPr lang="ru-RU" b="0" i="0" u="none" strike="noStrike" dirty="0">
                <a:effectLst/>
              </a:rPr>
              <a:t>фосила</a:t>
            </a:r>
            <a:r>
              <a:rPr lang="ru-RU" b="0" i="0" dirty="0">
                <a:effectLst/>
              </a:rPr>
              <a:t> дефинисана радиометријски. </a:t>
            </a:r>
            <a:r>
              <a:rPr lang="sr-Cyrl-RS" dirty="0"/>
              <a:t>Започео је пре око </a:t>
            </a:r>
            <a:r>
              <a:rPr lang="ru-RU" b="0" i="0" dirty="0">
                <a:effectLst/>
              </a:rPr>
              <a:t>3,8 милијарди година, тј. на крају </a:t>
            </a:r>
            <a:r>
              <a:rPr lang="ru-RU" b="0" i="0" u="none" strike="noStrike" dirty="0">
                <a:effectLst/>
              </a:rPr>
              <a:t>хадаика</a:t>
            </a:r>
            <a:endParaRPr lang="sr-Cyrl-R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DF472E-2E84-481F-AA7B-182FC9A76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0" y="4709160"/>
            <a:ext cx="7330440" cy="733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612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7AB34-A25D-426A-B52A-52CFC68A1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39516"/>
            <a:ext cx="7886700" cy="7735712"/>
          </a:xfrm>
        </p:spPr>
        <p:txBody>
          <a:bodyPr>
            <a:normAutofit fontScale="85000" lnSpcReduction="20000"/>
          </a:bodyPr>
          <a:lstStyle/>
          <a:p>
            <a:r>
              <a:rPr lang="sr-Cyrl-RS" dirty="0"/>
              <a:t>Земља се полако хлади (просечна температура 50-85°</a:t>
            </a:r>
            <a:r>
              <a:rPr lang="sr-Latn-RS" dirty="0"/>
              <a:t>C</a:t>
            </a:r>
          </a:p>
          <a:p>
            <a:r>
              <a:rPr lang="sr-Cyrl-RS" dirty="0"/>
              <a:t>Рад вулкана, померање првих тектонских плоча</a:t>
            </a:r>
          </a:p>
          <a:p>
            <a:r>
              <a:rPr lang="sr-Cyrl-RS" dirty="0"/>
              <a:t>Формирање првих копнених маса, 2 велика суперконтинента</a:t>
            </a:r>
          </a:p>
          <a:p>
            <a:pPr algn="l"/>
            <a:r>
              <a:rPr lang="ru-RU" b="0" i="0" dirty="0">
                <a:effectLst/>
              </a:rPr>
              <a:t>Иако не постоје непобитни докази о томе када је тачно </a:t>
            </a:r>
            <a:r>
              <a:rPr lang="ru-RU" b="0" i="0" u="none" strike="noStrike" dirty="0">
                <a:effectLst/>
              </a:rPr>
              <a:t>живот</a:t>
            </a:r>
            <a:r>
              <a:rPr lang="ru-RU" b="0" i="0" dirty="0">
                <a:effectLst/>
              </a:rPr>
              <a:t> прешао из хемијске у органску </a:t>
            </a:r>
            <a:r>
              <a:rPr lang="ru-RU" b="0" i="0" u="none" strike="noStrike" dirty="0">
                <a:effectLst/>
              </a:rPr>
              <a:t>еволуцију</a:t>
            </a:r>
            <a:r>
              <a:rPr lang="ru-RU" b="0" i="0" dirty="0">
                <a:effectLst/>
              </a:rPr>
              <a:t>, сматра се да се то догодило у интервалу од пре 3,5-4 милијарде година.</a:t>
            </a:r>
          </a:p>
          <a:p>
            <a:pPr algn="l"/>
            <a:r>
              <a:rPr lang="ru-RU" b="0" i="0" dirty="0">
                <a:effectLst/>
              </a:rPr>
              <a:t>Настају </a:t>
            </a:r>
            <a:r>
              <a:rPr lang="ru-RU" b="1" i="0" dirty="0">
                <a:effectLst/>
              </a:rPr>
              <a:t>модрозелене алге (цијанобактерије) </a:t>
            </a:r>
            <a:r>
              <a:rPr lang="ru-RU" b="0" i="0" dirty="0">
                <a:effectLst/>
              </a:rPr>
              <a:t>прво у океану, а затим излазе и на копно формирајући зелене слузаве колоније</a:t>
            </a:r>
          </a:p>
          <a:p>
            <a:pPr algn="l"/>
            <a:r>
              <a:rPr lang="ru-RU" b="0" i="0" dirty="0">
                <a:effectLst/>
              </a:rPr>
              <a:t>Најстарији пронађени </a:t>
            </a:r>
            <a:r>
              <a:rPr lang="ru-RU" b="0" i="0" u="none" strike="noStrike" dirty="0">
                <a:effectLst/>
              </a:rPr>
              <a:t>фосили</a:t>
            </a:r>
            <a:r>
              <a:rPr lang="ru-RU" b="0" i="0" dirty="0">
                <a:effectLst/>
              </a:rPr>
              <a:t> датирају из архаичког периода, тачније 3,5 милијарди година, а ради се о </a:t>
            </a:r>
            <a:r>
              <a:rPr lang="ru-RU" b="0" i="0" u="none" strike="noStrike" dirty="0">
                <a:effectLst/>
              </a:rPr>
              <a:t>строматолитима</a:t>
            </a:r>
            <a:r>
              <a:rPr lang="ru-RU" b="0" i="0" dirty="0">
                <a:effectLst/>
              </a:rPr>
              <a:t> пронађеним у аустралијском штиту Пилбара. </a:t>
            </a:r>
            <a:r>
              <a:rPr lang="ru-RU" b="1" i="0" dirty="0">
                <a:effectLst/>
              </a:rPr>
              <a:t>Строматолити</a:t>
            </a:r>
            <a:r>
              <a:rPr lang="ru-RU" b="0" i="0" dirty="0">
                <a:effectLst/>
              </a:rPr>
              <a:t> су резултат деловања </a:t>
            </a:r>
            <a:r>
              <a:rPr lang="ru-RU" b="0" i="0" u="none" strike="noStrike" dirty="0">
                <a:effectLst/>
              </a:rPr>
              <a:t>модрозелене бактерије</a:t>
            </a:r>
            <a:r>
              <a:rPr lang="ru-RU" b="0" i="0" dirty="0">
                <a:effectLst/>
              </a:rPr>
              <a:t>, а настају везивањем карбонатног блата за влакна цијанобактерија. Пронађени су и остаци самих цијанобактерија. Поред цијанобактерија, пронађене су и неидентификоване бактерије чије су ћелије прожимале </a:t>
            </a:r>
            <a:r>
              <a:rPr lang="ru-RU" b="0" i="0" u="none" strike="noStrike" dirty="0">
                <a:effectLst/>
              </a:rPr>
              <a:t>пирит</a:t>
            </a:r>
            <a:r>
              <a:rPr lang="ru-RU" b="0" i="0" dirty="0">
                <a:effectLst/>
              </a:rPr>
              <a:t> или </a:t>
            </a:r>
            <a:r>
              <a:rPr lang="ru-RU" b="0" i="0" u="none" strike="noStrike" dirty="0">
                <a:effectLst/>
              </a:rPr>
              <a:t>сидерит</a:t>
            </a:r>
            <a:r>
              <a:rPr lang="ru-RU" b="0" i="0" dirty="0">
                <a:effectLst/>
              </a:rPr>
              <a:t>, због чега су успеле да оставе фосилни запис.</a:t>
            </a:r>
          </a:p>
          <a:p>
            <a:r>
              <a:rPr lang="ru-RU" b="0" i="0" dirty="0">
                <a:effectLst/>
              </a:rPr>
              <a:t>Архаик се може сматрати добом прокариота. Ако су </a:t>
            </a:r>
            <a:r>
              <a:rPr lang="ru-RU" b="0" i="0" u="none" strike="noStrike" dirty="0">
                <a:effectLst/>
              </a:rPr>
              <a:t>еукариоти</a:t>
            </a:r>
            <a:r>
              <a:rPr lang="ru-RU" b="0" i="0" dirty="0">
                <a:effectLst/>
              </a:rPr>
              <a:t> тада постојали, нису сачувани у фосилним записима.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r-Cyrl-R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sr-Cyrl-R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астаје </a:t>
            </a:r>
            <a:r>
              <a:rPr lang="sr-Cyrl-R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прво ледено доба</a:t>
            </a:r>
            <a:r>
              <a:rPr lang="sr-Cyrl-R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(Земља окована ледом)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576650-811C-440C-859E-8319713D1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00" y="8105774"/>
            <a:ext cx="617220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48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AFB30-5E86-4D73-B5CC-1AA59403A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49114"/>
            <a:ext cx="7886700" cy="1103486"/>
          </a:xfrm>
        </p:spPr>
        <p:txBody>
          <a:bodyPr/>
          <a:lstStyle/>
          <a:p>
            <a:pPr algn="ctr"/>
            <a:r>
              <a:rPr lang="sr-Cyrl-RS" b="1" dirty="0"/>
              <a:t>ПРОТЕРОЗОИК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4D697-4D5C-4686-953A-D07CDF0C7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52600"/>
            <a:ext cx="7886700" cy="2804160"/>
          </a:xfrm>
        </p:spPr>
        <p:txBody>
          <a:bodyPr/>
          <a:lstStyle/>
          <a:p>
            <a:r>
              <a:rPr lang="sr-Cyrl-RS" b="1" i="0" dirty="0">
                <a:effectLst/>
              </a:rPr>
              <a:t>Протерозоик</a:t>
            </a:r>
            <a:r>
              <a:rPr lang="sr-Cyrl-RS" b="0" i="0" dirty="0">
                <a:effectLst/>
              </a:rPr>
              <a:t> је еон у раној фази развоја планете </a:t>
            </a:r>
            <a:r>
              <a:rPr lang="sr-Cyrl-RS" b="0" i="0" u="none" strike="noStrike" dirty="0">
                <a:effectLst/>
              </a:rPr>
              <a:t>Земље</a:t>
            </a:r>
            <a:r>
              <a:rPr lang="sr-Cyrl-RS" b="0" i="0" dirty="0">
                <a:effectLst/>
              </a:rPr>
              <a:t> у </a:t>
            </a:r>
            <a:r>
              <a:rPr lang="sr-Cyrl-RS" b="0" i="0" u="none" strike="noStrike" dirty="0">
                <a:effectLst/>
              </a:rPr>
              <a:t>прекамбријуму</a:t>
            </a:r>
            <a:r>
              <a:rPr lang="sr-Cyrl-RS" b="0" i="0" dirty="0">
                <a:effectLst/>
              </a:rPr>
              <a:t>. Трајао је од краја </a:t>
            </a:r>
            <a:r>
              <a:rPr lang="sr-Cyrl-RS" b="0" i="0" u="none" strike="noStrike" dirty="0">
                <a:effectLst/>
              </a:rPr>
              <a:t>архаика</a:t>
            </a:r>
            <a:r>
              <a:rPr lang="sr-Cyrl-RS" b="0" i="0" dirty="0">
                <a:effectLst/>
              </a:rPr>
              <a:t> пре отприлике 2,5 милијарде година до почетка </a:t>
            </a:r>
            <a:r>
              <a:rPr lang="sr-Cyrl-RS" b="0" i="0" u="none" strike="noStrike" dirty="0">
                <a:effectLst/>
              </a:rPr>
              <a:t>фанерозоика</a:t>
            </a:r>
            <a:r>
              <a:rPr lang="sr-Cyrl-RS" b="0" i="0" dirty="0">
                <a:effectLst/>
              </a:rPr>
              <a:t> пре отприлике 541 милион година.</a:t>
            </a:r>
            <a:endParaRPr lang="sr-Cyrl-R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CB1C34-3A75-42B6-AF34-7CB394199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4800"/>
            <a:ext cx="9144000" cy="457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E688F8-94F7-4B5F-BC4C-FA3639FECA72}"/>
              </a:ext>
            </a:extLst>
          </p:cNvPr>
          <p:cNvSpPr txBox="1"/>
          <p:nvPr/>
        </p:nvSpPr>
        <p:spPr>
          <a:xfrm>
            <a:off x="518160" y="9113520"/>
            <a:ext cx="79971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0" i="0" dirty="0">
                <a:effectLst/>
              </a:rPr>
              <a:t>Једна од карактеристика протерозоика је стварање атмосфере која је садржавала </a:t>
            </a:r>
            <a:r>
              <a:rPr lang="ru-RU" sz="2400" b="0" i="0" u="none" strike="noStrike" dirty="0">
                <a:effectLst/>
              </a:rPr>
              <a:t>кисеоник</a:t>
            </a:r>
            <a:r>
              <a:rPr lang="ru-RU" sz="2400" b="0" i="0" dirty="0">
                <a:effectLst/>
              </a:rPr>
              <a:t>. Већ на крају </a:t>
            </a:r>
            <a:r>
              <a:rPr lang="ru-RU" sz="2400" b="0" i="0" u="none" strike="noStrike" dirty="0">
                <a:effectLst/>
              </a:rPr>
              <a:t>архајског периода</a:t>
            </a:r>
            <a:r>
              <a:rPr lang="ru-RU" sz="2400" b="0" i="0" dirty="0">
                <a:effectLst/>
              </a:rPr>
              <a:t>, пре 2,5 милијарде година, удео кисеоника у </a:t>
            </a:r>
            <a:r>
              <a:rPr lang="ru-RU" sz="2400" b="0" i="0" u="none" strike="noStrike" dirty="0">
                <a:effectLst/>
              </a:rPr>
              <a:t>Земљиној атмосфери</a:t>
            </a:r>
            <a:r>
              <a:rPr lang="ru-RU" sz="2400" b="0" i="0" dirty="0">
                <a:effectLst/>
              </a:rPr>
              <a:t> почео је да расте. Са повећањем концентрације кисеоника у атмосфери могао је да настане и </a:t>
            </a:r>
            <a:r>
              <a:rPr lang="ru-RU" sz="2400" b="0" i="0" u="none" strike="noStrike" dirty="0">
                <a:effectLst/>
              </a:rPr>
              <a:t>озон</a:t>
            </a:r>
            <a:r>
              <a:rPr lang="ru-RU" sz="2400" b="0" i="0" dirty="0">
                <a:effectLst/>
              </a:rPr>
              <a:t> </a:t>
            </a:r>
            <a:r>
              <a:rPr lang="sr-Latn-RS" sz="2400" b="0" i="0" dirty="0">
                <a:effectLst/>
              </a:rPr>
              <a:t>.</a:t>
            </a:r>
            <a:r>
              <a:rPr lang="ru-RU" sz="2400" b="0" i="0" dirty="0">
                <a:effectLst/>
              </a:rPr>
              <a:t> На овај начин кисеоник је омогућио развој животињског света.</a:t>
            </a:r>
            <a:endParaRPr lang="sr-Cyrl-RS" sz="2400" dirty="0"/>
          </a:p>
        </p:txBody>
      </p:sp>
    </p:spTree>
    <p:extLst>
      <p:ext uri="{BB962C8B-B14F-4D97-AF65-F5344CB8AC3E}">
        <p14:creationId xmlns:p14="http://schemas.microsoft.com/office/powerpoint/2010/main" val="3696187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6362F-C1E8-4C77-8E4E-8B30E574C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715716"/>
            <a:ext cx="7886700" cy="899724"/>
          </a:xfrm>
        </p:spPr>
        <p:txBody>
          <a:bodyPr/>
          <a:lstStyle/>
          <a:p>
            <a:r>
              <a:rPr lang="sr-Cyrl-RS" dirty="0"/>
              <a:t>Оксидацијом </a:t>
            </a:r>
            <a:r>
              <a:rPr lang="sr-Latn-RS" dirty="0"/>
              <a:t>Fe</a:t>
            </a:r>
            <a:r>
              <a:rPr lang="sr-Cyrl-RS" dirty="0"/>
              <a:t> океан добија тамно црвену боју, </a:t>
            </a:r>
            <a:r>
              <a:rPr lang="sr-Latn-RS" dirty="0"/>
              <a:t>Fe </a:t>
            </a:r>
            <a:r>
              <a:rPr lang="sr-Cyrl-RS" dirty="0"/>
              <a:t>се таложи у седиментима (стене)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B67437-16E8-4673-A6E6-63DF144CE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96" y="2032634"/>
            <a:ext cx="3601403" cy="36014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9D2942-94E1-4866-A4C3-47805EA81550}"/>
              </a:ext>
            </a:extLst>
          </p:cNvPr>
          <p:cNvSpPr txBox="1"/>
          <p:nvPr/>
        </p:nvSpPr>
        <p:spPr>
          <a:xfrm>
            <a:off x="4937760" y="2011680"/>
            <a:ext cx="336804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Због велике количине </a:t>
            </a:r>
            <a:r>
              <a:rPr lang="sr-Latn-R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sr-Latn-RS" sz="24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sr-Cyrl-R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атмосфери које испуштају цијанобактерије фотосинтезом настаје </a:t>
            </a:r>
            <a:r>
              <a:rPr lang="sr-Cyrl-R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ледено доба</a:t>
            </a:r>
            <a:r>
              <a:rPr lang="sr-Cyrl-R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(Земља окована ледом)</a:t>
            </a:r>
            <a:r>
              <a:rPr lang="sr-Latn-R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sr-Cyrl-R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Први масовни помор (Велика кисеонична катастрофа)</a:t>
            </a:r>
          </a:p>
          <a:p>
            <a:endParaRPr lang="sr-Cyrl-R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D09B1A-C68C-4F6B-B480-D5F99E7DA001}"/>
              </a:ext>
            </a:extLst>
          </p:cNvPr>
          <p:cNvSpPr txBox="1"/>
          <p:nvPr/>
        </p:nvSpPr>
        <p:spPr>
          <a:xfrm>
            <a:off x="970596" y="6400800"/>
            <a:ext cx="75447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/>
              <a:t>Ипак, живот на Земљи опстаје након леденог доба и развијају се </a:t>
            </a:r>
            <a:r>
              <a:rPr lang="sr-Cyrl-RS" sz="2400" b="1" dirty="0"/>
              <a:t>први еукариоти</a:t>
            </a:r>
            <a:r>
              <a:rPr lang="sr-Cyrl-RS" sz="2400" dirty="0"/>
              <a:t>: произвођачи, разлагачи и потрошачи</a:t>
            </a:r>
          </a:p>
          <a:p>
            <a:r>
              <a:rPr lang="sr-Cyrl-RS" sz="2400" dirty="0"/>
              <a:t>Пре 760 милиона година појављују се први сложенији организми-</a:t>
            </a:r>
            <a:r>
              <a:rPr lang="sr-Cyrl-RS" sz="2400" b="1" dirty="0"/>
              <a:t>сунђери</a:t>
            </a:r>
            <a:r>
              <a:rPr lang="sr-Cyrl-RS" sz="2400" dirty="0"/>
              <a:t> а након тога </a:t>
            </a:r>
            <a:r>
              <a:rPr lang="sr-Cyrl-RS" sz="2400" b="1" dirty="0"/>
              <a:t>главоношци, медузе и црволике врсте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A76C159-25B5-4EC6-A1A2-E84C67A87D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87076"/>
            <a:ext cx="9105900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1530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</TotalTime>
  <Words>611</Words>
  <Application>Microsoft Office PowerPoint</Application>
  <PresentationFormat>Custom</PresentationFormat>
  <Paragraphs>33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ХАДАИК</vt:lpstr>
      <vt:lpstr>PowerPoint Presentation</vt:lpstr>
      <vt:lpstr>АРХАИК</vt:lpstr>
      <vt:lpstr>PowerPoint Presentation</vt:lpstr>
      <vt:lpstr>ПРОТЕРОЗОИК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pzzpoff21 2017</dc:creator>
  <cp:lastModifiedBy>pzzpoff21 2017</cp:lastModifiedBy>
  <cp:revision>7</cp:revision>
  <dcterms:created xsi:type="dcterms:W3CDTF">2026-06-25T07:32:28Z</dcterms:created>
  <dcterms:modified xsi:type="dcterms:W3CDTF">2026-06-25T09:46:30Z</dcterms:modified>
</cp:coreProperties>
</file>